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58" r:id="rId4"/>
    <p:sldId id="259" r:id="rId5"/>
    <p:sldId id="260" r:id="rId6"/>
    <p:sldId id="262" r:id="rId7"/>
    <p:sldId id="261" r:id="rId8"/>
    <p:sldId id="263" r:id="rId9"/>
    <p:sldId id="264" r:id="rId10"/>
    <p:sldId id="265" r:id="rId11"/>
    <p:sldId id="268" r:id="rId12"/>
    <p:sldId id="269" r:id="rId13"/>
    <p:sldId id="266" r:id="rId14"/>
    <p:sldId id="267"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BAC3F4-3E34-41C4-92E1-33A1EC854A34}" type="datetimeFigureOut">
              <a:rPr lang="en-IN" smtClean="0"/>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841616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BAC3F4-3E34-41C4-92E1-33A1EC854A34}" type="datetimeFigureOut">
              <a:rPr lang="en-IN" smtClean="0"/>
              <a:t>11-12-2023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4137063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BAC3F4-3E34-41C4-92E1-33A1EC854A34}" type="datetimeFigureOut">
              <a:rPr lang="en-IN" smtClean="0"/>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1518401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BAC3F4-3E34-41C4-92E1-33A1EC854A34}" type="datetimeFigureOut">
              <a:rPr lang="en-IN" smtClean="0"/>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C53974-ADB9-4880-9CB8-B077647D8BE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61465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AC3F4-3E34-41C4-92E1-33A1EC854A34}" type="datetimeFigureOut">
              <a:rPr lang="en-IN" smtClean="0"/>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438202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BAC3F4-3E34-41C4-92E1-33A1EC854A34}" type="datetimeFigureOut">
              <a:rPr lang="en-IN" smtClean="0"/>
              <a:t>11-12-2023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2491022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BAC3F4-3E34-41C4-92E1-33A1EC854A34}" type="datetimeFigureOut">
              <a:rPr lang="en-IN" smtClean="0"/>
              <a:t>11-12-2023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1790286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AC3F4-3E34-41C4-92E1-33A1EC854A34}" type="datetimeFigureOut">
              <a:rPr lang="en-IN" smtClean="0"/>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2890859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AC3F4-3E34-41C4-92E1-33A1EC854A34}" type="datetimeFigureOut">
              <a:rPr lang="en-IN" smtClean="0"/>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1640504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BAC3F4-3E34-41C4-92E1-33A1EC854A34}" type="datetimeFigureOut">
              <a:rPr lang="en-IN" smtClean="0"/>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2268653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AC3F4-3E34-41C4-92E1-33A1EC854A34}" type="datetimeFigureOut">
              <a:rPr lang="en-IN" smtClean="0"/>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359785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BAC3F4-3E34-41C4-92E1-33A1EC854A34}" type="datetimeFigureOut">
              <a:rPr lang="en-IN" smtClean="0"/>
              <a:t>11-12-2023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104854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AC3F4-3E34-41C4-92E1-33A1EC854A34}" type="datetimeFigureOut">
              <a:rPr lang="en-IN" smtClean="0"/>
              <a:t>11-12-2023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1826310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BAC3F4-3E34-41C4-92E1-33A1EC854A34}" type="datetimeFigureOut">
              <a:rPr lang="en-IN" smtClean="0"/>
              <a:t>11-12-2023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922145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BAC3F4-3E34-41C4-92E1-33A1EC854A34}" type="datetimeFigureOut">
              <a:rPr lang="en-IN" smtClean="0"/>
              <a:t>11-12-2023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22054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DBAC3F4-3E34-41C4-92E1-33A1EC854A34}" type="datetimeFigureOut">
              <a:rPr lang="en-IN" smtClean="0"/>
              <a:t>11-12-2023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2868124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BAC3F4-3E34-41C4-92E1-33A1EC854A34}" type="datetimeFigureOut">
              <a:rPr lang="en-IN" smtClean="0"/>
              <a:t>11-12-2023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C53974-ADB9-4880-9CB8-B077647D8BE7}" type="slidenum">
              <a:rPr lang="en-IN" smtClean="0"/>
              <a:t>‹#›</a:t>
            </a:fld>
            <a:endParaRPr lang="en-IN"/>
          </a:p>
        </p:txBody>
      </p:sp>
    </p:spTree>
    <p:extLst>
      <p:ext uri="{BB962C8B-B14F-4D97-AF65-F5344CB8AC3E}">
        <p14:creationId xmlns:p14="http://schemas.microsoft.com/office/powerpoint/2010/main" val="585006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DBAC3F4-3E34-41C4-92E1-33A1EC854A34}" type="datetimeFigureOut">
              <a:rPr lang="en-IN" smtClean="0"/>
              <a:t>11-12-2023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3C53974-ADB9-4880-9CB8-B077647D8BE7}" type="slidenum">
              <a:rPr lang="en-IN" smtClean="0"/>
              <a:t>‹#›</a:t>
            </a:fld>
            <a:endParaRPr lang="en-IN"/>
          </a:p>
        </p:txBody>
      </p:sp>
    </p:spTree>
    <p:extLst>
      <p:ext uri="{BB962C8B-B14F-4D97-AF65-F5344CB8AC3E}">
        <p14:creationId xmlns:p14="http://schemas.microsoft.com/office/powerpoint/2010/main" val="1647096146"/>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takingcharge.csh.umn.edu/enhance-your-wellbeing/health/stress-mastery/what-stress"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tarhealth.in/blog/immune-system" TargetMode="External"/><Relationship Id="rId2" Type="http://schemas.openxmlformats.org/officeDocument/2006/relationships/hyperlink" Target="https://www.starhealth.in/blog/importance-of-nutrition"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starhealth.in/blog/happy-alo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starhealth.in/blog/what-is-type-2-diabetes" TargetMode="External"/><Relationship Id="rId7" Type="http://schemas.openxmlformats.org/officeDocument/2006/relationships/hyperlink" Target="https://www.starhealth.in/blog/glucose-and-its-impact-on-the-human-body" TargetMode="External"/><Relationship Id="rId2" Type="http://schemas.openxmlformats.org/officeDocument/2006/relationships/hyperlink" Target="https://www.starhealth.in/blog/how-to-increase-bone-density" TargetMode="External"/><Relationship Id="rId1" Type="http://schemas.openxmlformats.org/officeDocument/2006/relationships/slideLayout" Target="../slideLayouts/slideLayout2.xml"/><Relationship Id="rId6" Type="http://schemas.openxmlformats.org/officeDocument/2006/relationships/hyperlink" Target="https://www.starhealth.in/blog/what-are-the-7-common-heart-diseases" TargetMode="External"/><Relationship Id="rId5" Type="http://schemas.openxmlformats.org/officeDocument/2006/relationships/hyperlink" Target="https://www.starhealth.in/blog/importance-of-sleep" TargetMode="External"/><Relationship Id="rId4" Type="http://schemas.openxmlformats.org/officeDocument/2006/relationships/hyperlink" Target="https://www.starhealth.in/blog/cardiovascular-diseases"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5E80-907D-9982-587E-C43B355CC612}"/>
              </a:ext>
            </a:extLst>
          </p:cNvPr>
          <p:cNvSpPr>
            <a:spLocks noGrp="1"/>
          </p:cNvSpPr>
          <p:nvPr>
            <p:ph type="ctrTitle"/>
          </p:nvPr>
        </p:nvSpPr>
        <p:spPr>
          <a:xfrm>
            <a:off x="214604" y="1764209"/>
            <a:ext cx="9402115" cy="3329581"/>
          </a:xfrm>
        </p:spPr>
        <p:txBody>
          <a:bodyPr/>
          <a:lstStyle/>
          <a:p>
            <a:r>
              <a:rPr lang="en-IN" dirty="0">
                <a:latin typeface="Broadway" panose="04040905080B02020502" pitchFamily="82" charset="0"/>
              </a:rPr>
              <a:t>HEALTH &amp; WELLNESS:TIPS FOR BALANCED</a:t>
            </a:r>
            <a:br>
              <a:rPr lang="en-IN" dirty="0">
                <a:latin typeface="Broadway" panose="04040905080B02020502" pitchFamily="82" charset="0"/>
              </a:rPr>
            </a:br>
            <a:r>
              <a:rPr lang="en-IN" dirty="0">
                <a:latin typeface="Broadway" panose="04040905080B02020502" pitchFamily="82" charset="0"/>
              </a:rPr>
              <a:t>LIFE</a:t>
            </a:r>
          </a:p>
        </p:txBody>
      </p:sp>
      <p:pic>
        <p:nvPicPr>
          <p:cNvPr id="4" name="Picture 3">
            <a:extLst>
              <a:ext uri="{FF2B5EF4-FFF2-40B4-BE49-F238E27FC236}">
                <a16:creationId xmlns:a16="http://schemas.microsoft.com/office/drawing/2014/main" id="{BDAAF7E5-3B90-E806-E3C0-D6459360315C}"/>
              </a:ext>
            </a:extLst>
          </p:cNvPr>
          <p:cNvPicPr>
            <a:picLocks noChangeAspect="1"/>
          </p:cNvPicPr>
          <p:nvPr/>
        </p:nvPicPr>
        <p:blipFill>
          <a:blip r:embed="rId2"/>
          <a:stretch>
            <a:fillRect/>
          </a:stretch>
        </p:blipFill>
        <p:spPr>
          <a:xfrm>
            <a:off x="3088432" y="4995818"/>
            <a:ext cx="6863831" cy="1744825"/>
          </a:xfrm>
          <a:prstGeom prst="rect">
            <a:avLst/>
          </a:prstGeom>
        </p:spPr>
      </p:pic>
    </p:spTree>
    <p:extLst>
      <p:ext uri="{BB962C8B-B14F-4D97-AF65-F5344CB8AC3E}">
        <p14:creationId xmlns:p14="http://schemas.microsoft.com/office/powerpoint/2010/main" val="1679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ADF2-7BB7-8786-FC98-B248234A88C7}"/>
              </a:ext>
            </a:extLst>
          </p:cNvPr>
          <p:cNvSpPr>
            <a:spLocks noGrp="1"/>
          </p:cNvSpPr>
          <p:nvPr>
            <p:ph type="title"/>
          </p:nvPr>
        </p:nvSpPr>
        <p:spPr/>
        <p:txBody>
          <a:bodyPr/>
          <a:lstStyle/>
          <a:p>
            <a:r>
              <a:rPr lang="en-US" b="1" i="0" dirty="0">
                <a:solidFill>
                  <a:schemeClr val="accent6">
                    <a:lumMod val="60000"/>
                    <a:lumOff val="40000"/>
                  </a:schemeClr>
                </a:solidFill>
                <a:effectLst/>
                <a:latin typeface="Roboto" panose="02000000000000000000" pitchFamily="2" charset="0"/>
              </a:rPr>
              <a:t>Importance of  fitness and wellness</a:t>
            </a:r>
            <a:br>
              <a:rPr lang="en-US" b="1" i="0" dirty="0">
                <a:solidFill>
                  <a:srgbClr val="02475B"/>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85EFF3CC-B762-6857-F39F-5CB67FA597FC}"/>
              </a:ext>
            </a:extLst>
          </p:cNvPr>
          <p:cNvSpPr>
            <a:spLocks noGrp="1"/>
          </p:cNvSpPr>
          <p:nvPr>
            <p:ph idx="1"/>
          </p:nvPr>
        </p:nvSpPr>
        <p:spPr>
          <a:xfrm>
            <a:off x="422592" y="1554480"/>
            <a:ext cx="8946541" cy="4693919"/>
          </a:xfrm>
        </p:spPr>
        <p:txBody>
          <a:bodyPr>
            <a:normAutofit fontScale="92500" lnSpcReduction="20000"/>
          </a:bodyPr>
          <a:lstStyle/>
          <a:p>
            <a:pPr algn="just"/>
            <a:r>
              <a:rPr lang="en-US" b="0" i="0" dirty="0">
                <a:solidFill>
                  <a:schemeClr val="bg2">
                    <a:lumMod val="40000"/>
                    <a:lumOff val="60000"/>
                  </a:schemeClr>
                </a:solidFill>
                <a:effectLst/>
                <a:latin typeface="Roboto" panose="02000000000000000000" pitchFamily="2" charset="0"/>
              </a:rPr>
              <a:t>The importance of Physical fitness and wellness are essential components of a healthy lifestyle. There are many benefits to maintaining good physical fitness and wellness, including:</a:t>
            </a:r>
          </a:p>
          <a:p>
            <a:pPr algn="l">
              <a:buFont typeface="+mj-lt"/>
              <a:buAutoNum type="arabicPeriod"/>
            </a:pPr>
            <a:r>
              <a:rPr lang="en-US" b="1" i="0" dirty="0">
                <a:solidFill>
                  <a:schemeClr val="bg2">
                    <a:lumMod val="40000"/>
                    <a:lumOff val="60000"/>
                  </a:schemeClr>
                </a:solidFill>
                <a:effectLst/>
                <a:latin typeface="Roboto" panose="02000000000000000000" pitchFamily="2" charset="0"/>
              </a:rPr>
              <a:t>Improved overall health</a:t>
            </a:r>
            <a:r>
              <a:rPr lang="en-US" b="0" i="0" dirty="0">
                <a:solidFill>
                  <a:schemeClr val="bg2">
                    <a:lumMod val="40000"/>
                    <a:lumOff val="60000"/>
                  </a:schemeClr>
                </a:solidFill>
                <a:effectLst/>
                <a:latin typeface="Roboto" panose="02000000000000000000" pitchFamily="2" charset="0"/>
              </a:rPr>
              <a:t>: Regular exercise and a healthy diet can help prevent a range of health conditions, including heart disease, diabetes, and obesity.</a:t>
            </a:r>
          </a:p>
          <a:p>
            <a:pPr algn="l">
              <a:buFont typeface="+mj-lt"/>
              <a:buAutoNum type="arabicPeriod"/>
            </a:pPr>
            <a:r>
              <a:rPr lang="en-US" b="1" i="0" dirty="0">
                <a:solidFill>
                  <a:schemeClr val="bg2">
                    <a:lumMod val="40000"/>
                    <a:lumOff val="60000"/>
                  </a:schemeClr>
                </a:solidFill>
                <a:effectLst/>
                <a:latin typeface="Roboto" panose="02000000000000000000" pitchFamily="2" charset="0"/>
              </a:rPr>
              <a:t>Increased energy: </a:t>
            </a:r>
            <a:r>
              <a:rPr lang="en-US" b="0" i="0" dirty="0">
                <a:solidFill>
                  <a:schemeClr val="bg2">
                    <a:lumMod val="40000"/>
                    <a:lumOff val="60000"/>
                  </a:schemeClr>
                </a:solidFill>
                <a:effectLst/>
                <a:latin typeface="Roboto" panose="02000000000000000000" pitchFamily="2" charset="0"/>
              </a:rPr>
              <a:t>Regular exercise and a healthy diet can boost energy levels and help you feel more alert and focused throughout the day.</a:t>
            </a:r>
          </a:p>
          <a:p>
            <a:pPr algn="l">
              <a:buFont typeface="+mj-lt"/>
              <a:buAutoNum type="arabicPeriod"/>
            </a:pPr>
            <a:r>
              <a:rPr lang="en-US" b="1" i="0" dirty="0">
                <a:solidFill>
                  <a:schemeClr val="bg2">
                    <a:lumMod val="40000"/>
                    <a:lumOff val="60000"/>
                  </a:schemeClr>
                </a:solidFill>
                <a:effectLst/>
                <a:latin typeface="Roboto" panose="02000000000000000000" pitchFamily="2" charset="0"/>
              </a:rPr>
              <a:t>Improved mood</a:t>
            </a:r>
            <a:r>
              <a:rPr lang="en-US" b="0" i="0" dirty="0">
                <a:solidFill>
                  <a:schemeClr val="bg2">
                    <a:lumMod val="40000"/>
                    <a:lumOff val="60000"/>
                  </a:schemeClr>
                </a:solidFill>
                <a:effectLst/>
                <a:latin typeface="Roboto" panose="02000000000000000000" pitchFamily="2" charset="0"/>
              </a:rPr>
              <a:t>: Exercise has been shown to release endorphins, which can improve mood and reduce feelings of stress and anxiety.</a:t>
            </a:r>
          </a:p>
          <a:p>
            <a:pPr algn="l">
              <a:buFont typeface="+mj-lt"/>
              <a:buAutoNum type="arabicPeriod"/>
            </a:pPr>
            <a:r>
              <a:rPr lang="en-US" b="1" i="0" dirty="0">
                <a:solidFill>
                  <a:schemeClr val="bg2">
                    <a:lumMod val="40000"/>
                    <a:lumOff val="60000"/>
                  </a:schemeClr>
                </a:solidFill>
                <a:effectLst/>
                <a:latin typeface="Roboto" panose="02000000000000000000" pitchFamily="2" charset="0"/>
              </a:rPr>
              <a:t>Increased strength and flexibility</a:t>
            </a:r>
            <a:r>
              <a:rPr lang="en-US" b="0" i="0" dirty="0">
                <a:solidFill>
                  <a:schemeClr val="bg2">
                    <a:lumMod val="40000"/>
                    <a:lumOff val="60000"/>
                  </a:schemeClr>
                </a:solidFill>
                <a:effectLst/>
                <a:latin typeface="Roboto" panose="02000000000000000000" pitchFamily="2" charset="0"/>
              </a:rPr>
              <a:t>: Regular exercise can help increase muscle strength and flexibility, which can help reduce the risk of injury and improve overall physical performance.</a:t>
            </a:r>
          </a:p>
          <a:p>
            <a:pPr algn="l">
              <a:buFont typeface="+mj-lt"/>
              <a:buAutoNum type="arabicPeriod"/>
            </a:pPr>
            <a:r>
              <a:rPr lang="en-US" b="1" i="0" dirty="0">
                <a:solidFill>
                  <a:schemeClr val="bg2">
                    <a:lumMod val="40000"/>
                    <a:lumOff val="60000"/>
                  </a:schemeClr>
                </a:solidFill>
                <a:effectLst/>
                <a:latin typeface="Roboto" panose="02000000000000000000" pitchFamily="2" charset="0"/>
              </a:rPr>
              <a:t>Better sleep</a:t>
            </a:r>
            <a:r>
              <a:rPr lang="en-US" b="0" i="0" dirty="0">
                <a:solidFill>
                  <a:schemeClr val="bg2">
                    <a:lumMod val="40000"/>
                    <a:lumOff val="60000"/>
                  </a:schemeClr>
                </a:solidFill>
                <a:effectLst/>
                <a:latin typeface="Roboto" panose="02000000000000000000" pitchFamily="2" charset="0"/>
              </a:rPr>
              <a:t>: Regular exercise can improve sleep quality, which can have a positive impact on overall health and well-being.</a:t>
            </a:r>
          </a:p>
          <a:p>
            <a:pPr algn="l">
              <a:buFont typeface="+mj-lt"/>
              <a:buAutoNum type="arabicPeriod"/>
            </a:pPr>
            <a:r>
              <a:rPr lang="en-US" b="1" i="0" dirty="0">
                <a:solidFill>
                  <a:schemeClr val="bg2">
                    <a:lumMod val="40000"/>
                    <a:lumOff val="60000"/>
                  </a:schemeClr>
                </a:solidFill>
                <a:effectLst/>
                <a:latin typeface="Roboto" panose="02000000000000000000" pitchFamily="2" charset="0"/>
              </a:rPr>
              <a:t>Improved cognitive function</a:t>
            </a:r>
            <a:r>
              <a:rPr lang="en-US" b="0" i="0" dirty="0">
                <a:solidFill>
                  <a:schemeClr val="bg2">
                    <a:lumMod val="40000"/>
                    <a:lumOff val="60000"/>
                  </a:schemeClr>
                </a:solidFill>
                <a:effectLst/>
                <a:latin typeface="Roboto" panose="02000000000000000000" pitchFamily="2" charset="0"/>
              </a:rPr>
              <a:t>: Regular exercise has been shown to improve cognitive function, including memory, attention, and decision-making.</a:t>
            </a:r>
          </a:p>
          <a:p>
            <a:endParaRPr lang="en-IN" dirty="0"/>
          </a:p>
        </p:txBody>
      </p:sp>
    </p:spTree>
    <p:extLst>
      <p:ext uri="{BB962C8B-B14F-4D97-AF65-F5344CB8AC3E}">
        <p14:creationId xmlns:p14="http://schemas.microsoft.com/office/powerpoint/2010/main" val="144091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6D99-3E68-5F9B-E6A9-C721DF3F9628}"/>
              </a:ext>
            </a:extLst>
          </p:cNvPr>
          <p:cNvSpPr>
            <a:spLocks noGrp="1"/>
          </p:cNvSpPr>
          <p:nvPr>
            <p:ph type="title"/>
          </p:nvPr>
        </p:nvSpPr>
        <p:spPr>
          <a:xfrm>
            <a:off x="645131" y="452718"/>
            <a:ext cx="7584469" cy="1400530"/>
          </a:xfrm>
        </p:spPr>
        <p:txBody>
          <a:bodyPr/>
          <a:lstStyle/>
          <a:p>
            <a:r>
              <a:rPr lang="en-US" dirty="0">
                <a:solidFill>
                  <a:schemeClr val="accent3">
                    <a:lumMod val="40000"/>
                    <a:lumOff val="60000"/>
                  </a:schemeClr>
                </a:solidFill>
              </a:rPr>
              <a:t>How Does Nature Impact Our Wellbeing?</a:t>
            </a:r>
            <a:endParaRPr lang="en-IN" dirty="0">
              <a:solidFill>
                <a:schemeClr val="accent3">
                  <a:lumMod val="40000"/>
                  <a:lumOff val="60000"/>
                </a:schemeClr>
              </a:solidFill>
            </a:endParaRPr>
          </a:p>
        </p:txBody>
      </p:sp>
      <p:sp>
        <p:nvSpPr>
          <p:cNvPr id="3" name="Content Placeholder 2">
            <a:extLst>
              <a:ext uri="{FF2B5EF4-FFF2-40B4-BE49-F238E27FC236}">
                <a16:creationId xmlns:a16="http://schemas.microsoft.com/office/drawing/2014/main" id="{57AABB29-A8C3-546F-AC06-DA6DE67AD5E8}"/>
              </a:ext>
            </a:extLst>
          </p:cNvPr>
          <p:cNvSpPr>
            <a:spLocks noGrp="1"/>
          </p:cNvSpPr>
          <p:nvPr>
            <p:ph idx="1"/>
          </p:nvPr>
        </p:nvSpPr>
        <p:spPr>
          <a:xfrm>
            <a:off x="432753" y="2113878"/>
            <a:ext cx="6862127" cy="4459642"/>
          </a:xfrm>
        </p:spPr>
        <p:txBody>
          <a:bodyPr/>
          <a:lstStyle/>
          <a:p>
            <a:pPr algn="l"/>
            <a:r>
              <a:rPr lang="en-US" b="0" i="0" dirty="0">
                <a:solidFill>
                  <a:schemeClr val="accent2">
                    <a:lumMod val="40000"/>
                    <a:lumOff val="60000"/>
                  </a:schemeClr>
                </a:solidFill>
                <a:effectLst/>
                <a:latin typeface="Work Sans" pitchFamily="2" charset="0"/>
              </a:rPr>
              <a:t>Research reveals that environments can increase or reduce our </a:t>
            </a:r>
            <a:r>
              <a:rPr lang="en-US" b="0" i="0" u="sng" dirty="0">
                <a:solidFill>
                  <a:schemeClr val="accent2">
                    <a:lumMod val="40000"/>
                    <a:lumOff val="60000"/>
                  </a:schemeClr>
                </a:solidFill>
                <a:effectLst/>
                <a:latin typeface="Work Sans" pitchFamily="2" charset="0"/>
                <a:hlinkClick r:id="rId2">
                  <a:extLst>
                    <a:ext uri="{A12FA001-AC4F-418D-AE19-62706E023703}">
                      <ahyp:hlinkClr xmlns:ahyp="http://schemas.microsoft.com/office/drawing/2018/hyperlinkcolor" val="tx"/>
                    </a:ext>
                  </a:extLst>
                </a:hlinkClick>
              </a:rPr>
              <a:t>stress</a:t>
            </a:r>
            <a:r>
              <a:rPr lang="en-US" b="0" i="0" dirty="0">
                <a:solidFill>
                  <a:schemeClr val="accent2">
                    <a:lumMod val="40000"/>
                    <a:lumOff val="60000"/>
                  </a:schemeClr>
                </a:solidFill>
                <a:effectLst/>
                <a:latin typeface="Work Sans" pitchFamily="2" charset="0"/>
              </a:rPr>
              <a:t>, which in turn impacts our bodies. What you are seeing, hearing, experiencing at any moment is changing not only your mood, but how your nervous, endocrine, and immune systems are working.</a:t>
            </a:r>
          </a:p>
          <a:p>
            <a:pPr algn="l"/>
            <a:r>
              <a:rPr lang="en-US" b="0" i="0" dirty="0">
                <a:solidFill>
                  <a:schemeClr val="accent2">
                    <a:lumMod val="40000"/>
                    <a:lumOff val="60000"/>
                  </a:schemeClr>
                </a:solidFill>
                <a:effectLst/>
                <a:latin typeface="Work Sans" pitchFamily="2" charset="0"/>
              </a:rPr>
              <a:t>The stress of an unpleasant environment can cause you to feel anxious, or sad, or helpless. This in turn elevates your blood pressure, heart rate, and muscle tension and suppresses your immune system. A pleasing environment reverses </a:t>
            </a:r>
            <a:r>
              <a:rPr lang="en-US" b="0" i="0" dirty="0" err="1">
                <a:solidFill>
                  <a:schemeClr val="accent2">
                    <a:lumMod val="40000"/>
                    <a:lumOff val="60000"/>
                  </a:schemeClr>
                </a:solidFill>
                <a:effectLst/>
                <a:latin typeface="Work Sans" pitchFamily="2" charset="0"/>
              </a:rPr>
              <a:t>that.And</a:t>
            </a:r>
            <a:r>
              <a:rPr lang="en-US" b="0" i="0" dirty="0">
                <a:solidFill>
                  <a:schemeClr val="accent2">
                    <a:lumMod val="40000"/>
                    <a:lumOff val="60000"/>
                  </a:schemeClr>
                </a:solidFill>
                <a:effectLst/>
                <a:latin typeface="Work Sans" pitchFamily="2" charset="0"/>
              </a:rPr>
              <a:t> regardless of age or culture, humans find nature pleasing.</a:t>
            </a:r>
          </a:p>
          <a:p>
            <a:endParaRPr lang="en-IN" dirty="0"/>
          </a:p>
        </p:txBody>
      </p:sp>
      <p:pic>
        <p:nvPicPr>
          <p:cNvPr id="4" name="Picture 3">
            <a:extLst>
              <a:ext uri="{FF2B5EF4-FFF2-40B4-BE49-F238E27FC236}">
                <a16:creationId xmlns:a16="http://schemas.microsoft.com/office/drawing/2014/main" id="{A123956D-19A6-2D36-D30E-73DFFF70B670}"/>
              </a:ext>
            </a:extLst>
          </p:cNvPr>
          <p:cNvPicPr>
            <a:picLocks noChangeAspect="1"/>
          </p:cNvPicPr>
          <p:nvPr/>
        </p:nvPicPr>
        <p:blipFill>
          <a:blip r:embed="rId3"/>
          <a:stretch>
            <a:fillRect/>
          </a:stretch>
        </p:blipFill>
        <p:spPr>
          <a:xfrm>
            <a:off x="7581265" y="0"/>
            <a:ext cx="4610735" cy="3637280"/>
          </a:xfrm>
          <a:prstGeom prst="rect">
            <a:avLst/>
          </a:prstGeom>
        </p:spPr>
      </p:pic>
      <p:pic>
        <p:nvPicPr>
          <p:cNvPr id="5" name="Picture 4">
            <a:extLst>
              <a:ext uri="{FF2B5EF4-FFF2-40B4-BE49-F238E27FC236}">
                <a16:creationId xmlns:a16="http://schemas.microsoft.com/office/drawing/2014/main" id="{63651643-25D1-078E-B45D-5FBCD9774F85}"/>
              </a:ext>
            </a:extLst>
          </p:cNvPr>
          <p:cNvPicPr>
            <a:picLocks noChangeAspect="1"/>
          </p:cNvPicPr>
          <p:nvPr/>
        </p:nvPicPr>
        <p:blipFill>
          <a:blip r:embed="rId4"/>
          <a:stretch>
            <a:fillRect/>
          </a:stretch>
        </p:blipFill>
        <p:spPr>
          <a:xfrm>
            <a:off x="7581264" y="3637280"/>
            <a:ext cx="4610735" cy="3220720"/>
          </a:xfrm>
          <a:prstGeom prst="rect">
            <a:avLst/>
          </a:prstGeom>
        </p:spPr>
      </p:pic>
    </p:spTree>
    <p:extLst>
      <p:ext uri="{BB962C8B-B14F-4D97-AF65-F5344CB8AC3E}">
        <p14:creationId xmlns:p14="http://schemas.microsoft.com/office/powerpoint/2010/main" val="87372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BA85A7-5113-1B3F-3B8F-CE8E3B6CBF45}"/>
              </a:ext>
            </a:extLst>
          </p:cNvPr>
          <p:cNvSpPr>
            <a:spLocks noGrp="1"/>
          </p:cNvSpPr>
          <p:nvPr>
            <p:ph idx="1"/>
          </p:nvPr>
        </p:nvSpPr>
        <p:spPr>
          <a:xfrm>
            <a:off x="585153" y="1076960"/>
            <a:ext cx="6455727" cy="5608320"/>
          </a:xfrm>
        </p:spPr>
        <p:txBody>
          <a:bodyPr>
            <a:normAutofit/>
          </a:bodyPr>
          <a:lstStyle/>
          <a:p>
            <a:pPr marL="0" indent="0" algn="l">
              <a:buNone/>
            </a:pPr>
            <a:r>
              <a:rPr lang="en-US" b="1" i="0" dirty="0">
                <a:solidFill>
                  <a:schemeClr val="accent2">
                    <a:lumMod val="40000"/>
                    <a:lumOff val="60000"/>
                  </a:schemeClr>
                </a:solidFill>
                <a:effectLst/>
                <a:latin typeface="Work Sans" pitchFamily="2" charset="0"/>
              </a:rPr>
              <a:t>      Nature heals:</a:t>
            </a:r>
          </a:p>
          <a:p>
            <a:pPr algn="l"/>
            <a:r>
              <a:rPr lang="en-US" b="0" i="0" dirty="0">
                <a:solidFill>
                  <a:schemeClr val="accent2">
                    <a:lumMod val="40000"/>
                    <a:lumOff val="60000"/>
                  </a:schemeClr>
                </a:solidFill>
                <a:effectLst/>
                <a:latin typeface="Work Sans" pitchFamily="2" charset="0"/>
              </a:rPr>
              <a:t>Being in nature, or even viewing scenes of nature, reduces anger, fear, and stress and increases pleasant feelings. Exposure to nature not only makes you feel better emotionally, it contributes to your physical wellbeing, reducing blood pressure, heart rate, muscle tension, and the production of stress hormones</a:t>
            </a:r>
          </a:p>
          <a:p>
            <a:pPr marL="0" indent="0">
              <a:buNone/>
            </a:pPr>
            <a:r>
              <a:rPr lang="en-US" dirty="0"/>
              <a:t>      </a:t>
            </a:r>
            <a:r>
              <a:rPr lang="en-US" b="1" dirty="0">
                <a:solidFill>
                  <a:schemeClr val="accent2">
                    <a:lumMod val="40000"/>
                    <a:lumOff val="60000"/>
                  </a:schemeClr>
                </a:solidFill>
              </a:rPr>
              <a:t>Nature soothes:</a:t>
            </a:r>
          </a:p>
          <a:p>
            <a:r>
              <a:rPr lang="en-US" dirty="0">
                <a:solidFill>
                  <a:schemeClr val="accent2">
                    <a:lumMod val="40000"/>
                    <a:lumOff val="60000"/>
                  </a:schemeClr>
                </a:solidFill>
              </a:rPr>
              <a:t>In addition, nature helps us cope with pain. Because we are genetically programmed to find trees, plants, water, and other nature elements engrossing, we are absorbed by nature scenes and distracted from our pain and discomfort</a:t>
            </a:r>
            <a:r>
              <a:rPr lang="en-US" dirty="0"/>
              <a:t>.</a:t>
            </a:r>
            <a:endParaRPr lang="en-IN" dirty="0"/>
          </a:p>
        </p:txBody>
      </p:sp>
      <p:pic>
        <p:nvPicPr>
          <p:cNvPr id="4" name="Picture 3">
            <a:extLst>
              <a:ext uri="{FF2B5EF4-FFF2-40B4-BE49-F238E27FC236}">
                <a16:creationId xmlns:a16="http://schemas.microsoft.com/office/drawing/2014/main" id="{CF64219D-4D26-1384-8019-04BCB434886A}"/>
              </a:ext>
            </a:extLst>
          </p:cNvPr>
          <p:cNvPicPr>
            <a:picLocks noChangeAspect="1"/>
          </p:cNvPicPr>
          <p:nvPr/>
        </p:nvPicPr>
        <p:blipFill>
          <a:blip r:embed="rId2"/>
          <a:stretch>
            <a:fillRect/>
          </a:stretch>
        </p:blipFill>
        <p:spPr>
          <a:xfrm>
            <a:off x="7244080" y="0"/>
            <a:ext cx="4947920" cy="3429000"/>
          </a:xfrm>
          <a:prstGeom prst="rect">
            <a:avLst/>
          </a:prstGeom>
        </p:spPr>
      </p:pic>
      <p:pic>
        <p:nvPicPr>
          <p:cNvPr id="5" name="Picture 4">
            <a:extLst>
              <a:ext uri="{FF2B5EF4-FFF2-40B4-BE49-F238E27FC236}">
                <a16:creationId xmlns:a16="http://schemas.microsoft.com/office/drawing/2014/main" id="{D60AE224-459A-8284-7B3E-C85D8B20CB6B}"/>
              </a:ext>
            </a:extLst>
          </p:cNvPr>
          <p:cNvPicPr>
            <a:picLocks noChangeAspect="1"/>
          </p:cNvPicPr>
          <p:nvPr/>
        </p:nvPicPr>
        <p:blipFill>
          <a:blip r:embed="rId3"/>
          <a:stretch>
            <a:fillRect/>
          </a:stretch>
        </p:blipFill>
        <p:spPr>
          <a:xfrm>
            <a:off x="7244080" y="3429000"/>
            <a:ext cx="4947920" cy="3429000"/>
          </a:xfrm>
          <a:prstGeom prst="rect">
            <a:avLst/>
          </a:prstGeom>
        </p:spPr>
      </p:pic>
    </p:spTree>
    <p:extLst>
      <p:ext uri="{BB962C8B-B14F-4D97-AF65-F5344CB8AC3E}">
        <p14:creationId xmlns:p14="http://schemas.microsoft.com/office/powerpoint/2010/main" val="113648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163B-47C3-ADC8-C069-77C014CE0AC4}"/>
              </a:ext>
            </a:extLst>
          </p:cNvPr>
          <p:cNvSpPr>
            <a:spLocks noGrp="1"/>
          </p:cNvSpPr>
          <p:nvPr>
            <p:ph type="title"/>
          </p:nvPr>
        </p:nvSpPr>
        <p:spPr/>
        <p:txBody>
          <a:bodyPr/>
          <a:lstStyle/>
          <a:p>
            <a:r>
              <a:rPr lang="en-IN" dirty="0"/>
              <a:t>Ways To Achieve Wellness</a:t>
            </a:r>
          </a:p>
        </p:txBody>
      </p:sp>
      <p:sp>
        <p:nvSpPr>
          <p:cNvPr id="3" name="Content Placeholder 2">
            <a:extLst>
              <a:ext uri="{FF2B5EF4-FFF2-40B4-BE49-F238E27FC236}">
                <a16:creationId xmlns:a16="http://schemas.microsoft.com/office/drawing/2014/main" id="{584C9CF6-353C-847D-32EB-8C1D37E1C271}"/>
              </a:ext>
            </a:extLst>
          </p:cNvPr>
          <p:cNvSpPr>
            <a:spLocks noGrp="1"/>
          </p:cNvSpPr>
          <p:nvPr>
            <p:ph idx="1"/>
          </p:nvPr>
        </p:nvSpPr>
        <p:spPr>
          <a:xfrm>
            <a:off x="325120" y="1564640"/>
            <a:ext cx="9247213" cy="4572000"/>
          </a:xfrm>
        </p:spPr>
        <p:txBody>
          <a:bodyPr>
            <a:normAutofit/>
          </a:bodyPr>
          <a:lstStyle/>
          <a:p>
            <a:r>
              <a:rPr lang="en-US" dirty="0">
                <a:solidFill>
                  <a:schemeClr val="accent6">
                    <a:lumMod val="60000"/>
                    <a:lumOff val="40000"/>
                  </a:schemeClr>
                </a:solidFill>
              </a:rPr>
              <a:t>Take Proper Sleep</a:t>
            </a:r>
          </a:p>
          <a:p>
            <a:r>
              <a:rPr lang="en-US" dirty="0">
                <a:solidFill>
                  <a:schemeClr val="accent6">
                    <a:lumMod val="60000"/>
                    <a:lumOff val="40000"/>
                  </a:schemeClr>
                </a:solidFill>
              </a:rPr>
              <a:t>Eat a Balanced Diet</a:t>
            </a:r>
          </a:p>
          <a:p>
            <a:r>
              <a:rPr lang="en-US" dirty="0">
                <a:solidFill>
                  <a:schemeClr val="accent6">
                    <a:lumMod val="60000"/>
                    <a:lumOff val="40000"/>
                  </a:schemeClr>
                </a:solidFill>
              </a:rPr>
              <a:t>Expose Your Body to Sunlight</a:t>
            </a:r>
          </a:p>
          <a:p>
            <a:r>
              <a:rPr lang="en-US" dirty="0">
                <a:solidFill>
                  <a:schemeClr val="accent6">
                    <a:lumMod val="60000"/>
                    <a:lumOff val="40000"/>
                  </a:schemeClr>
                </a:solidFill>
              </a:rPr>
              <a:t>Deal with Stress</a:t>
            </a:r>
          </a:p>
          <a:p>
            <a:r>
              <a:rPr lang="en-US" dirty="0">
                <a:solidFill>
                  <a:schemeClr val="accent6">
                    <a:lumMod val="60000"/>
                    <a:lumOff val="40000"/>
                  </a:schemeClr>
                </a:solidFill>
              </a:rPr>
              <a:t>Exercise Daily</a:t>
            </a:r>
          </a:p>
          <a:p>
            <a:r>
              <a:rPr lang="en-US" dirty="0">
                <a:solidFill>
                  <a:schemeClr val="accent6">
                    <a:lumMod val="60000"/>
                    <a:lumOff val="40000"/>
                  </a:schemeClr>
                </a:solidFill>
              </a:rPr>
              <a:t>Stay Away from Smoking and Alcohol</a:t>
            </a:r>
          </a:p>
          <a:p>
            <a:r>
              <a:rPr lang="en-US" dirty="0">
                <a:solidFill>
                  <a:schemeClr val="accent6">
                    <a:lumMod val="60000"/>
                    <a:lumOff val="40000"/>
                  </a:schemeClr>
                </a:solidFill>
              </a:rPr>
              <a:t>Be Social, as Much as You Can</a:t>
            </a:r>
          </a:p>
          <a:p>
            <a:r>
              <a:rPr lang="en-US" dirty="0">
                <a:solidFill>
                  <a:schemeClr val="accent6">
                    <a:lumMod val="60000"/>
                    <a:lumOff val="40000"/>
                  </a:schemeClr>
                </a:solidFill>
              </a:rPr>
              <a:t>Find and Practice New Hobbies</a:t>
            </a:r>
          </a:p>
          <a:p>
            <a:r>
              <a:rPr lang="en-US" dirty="0">
                <a:solidFill>
                  <a:schemeClr val="accent6">
                    <a:lumMod val="60000"/>
                    <a:lumOff val="40000"/>
                  </a:schemeClr>
                </a:solidFill>
              </a:rPr>
              <a:t>Learn to Live in the Present</a:t>
            </a:r>
          </a:p>
          <a:p>
            <a:r>
              <a:rPr lang="en-US" dirty="0">
                <a:solidFill>
                  <a:schemeClr val="accent6">
                    <a:lumMod val="60000"/>
                    <a:lumOff val="40000"/>
                  </a:schemeClr>
                </a:solidFill>
              </a:rPr>
              <a:t>It’s Simple: Laugh and Enjoy!</a:t>
            </a:r>
            <a:endParaRPr lang="en-IN"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B744A9BD-43AD-2141-D912-8734BAC36AA2}"/>
              </a:ext>
            </a:extLst>
          </p:cNvPr>
          <p:cNvPicPr>
            <a:picLocks noChangeAspect="1"/>
          </p:cNvPicPr>
          <p:nvPr/>
        </p:nvPicPr>
        <p:blipFill>
          <a:blip r:embed="rId2"/>
          <a:stretch>
            <a:fillRect/>
          </a:stretch>
        </p:blipFill>
        <p:spPr>
          <a:xfrm>
            <a:off x="7772400" y="0"/>
            <a:ext cx="4414038" cy="6858000"/>
          </a:xfrm>
          <a:prstGeom prst="rect">
            <a:avLst/>
          </a:prstGeom>
        </p:spPr>
      </p:pic>
    </p:spTree>
    <p:extLst>
      <p:ext uri="{BB962C8B-B14F-4D97-AF65-F5344CB8AC3E}">
        <p14:creationId xmlns:p14="http://schemas.microsoft.com/office/powerpoint/2010/main" val="26559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70588" l="0"/>
                                      </p:by>
                                    </p:animClr>
                                    <p:animClr clrSpc="hsl" dir="cw">
                                      <p:cBhvr>
                                        <p:cTn id="7" dur="500" fill="hold"/>
                                        <p:tgtEl>
                                          <p:spTgt spid="2"/>
                                        </p:tgtEl>
                                        <p:attrNameLst>
                                          <p:attrName>fillcolor</p:attrName>
                                        </p:attrNameLst>
                                      </p:cBhvr>
                                      <p:by>
                                        <p:hsl h="0" s="-70588" l="0"/>
                                      </p:by>
                                    </p:animClr>
                                    <p:animClr clrSpc="hsl" dir="cw">
                                      <p:cBhvr>
                                        <p:cTn id="8" dur="500" fill="hold"/>
                                        <p:tgtEl>
                                          <p:spTgt spid="2"/>
                                        </p:tgtEl>
                                        <p:attrNameLst>
                                          <p:attrName>stroke.color</p:attrName>
                                        </p:attrNameLst>
                                      </p:cBhvr>
                                      <p:by>
                                        <p:hsl h="0" s="-70588" l="0"/>
                                      </p:by>
                                    </p:animClr>
                                    <p:set>
                                      <p:cBhvr>
                                        <p:cTn id="9" dur="500" fill="hold"/>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1000"/>
                                        <p:tgtEl>
                                          <p:spTgt spid="3">
                                            <p:txEl>
                                              <p:pRg st="9" end="9"/>
                                            </p:txEl>
                                          </p:spTgt>
                                        </p:tgtEl>
                                      </p:cBhvr>
                                    </p:animEffect>
                                    <p:anim calcmode="lin" valueType="num">
                                      <p:cBhvr>
                                        <p:cTn id="6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840F-1F7B-3051-B60F-F185397756F1}"/>
              </a:ext>
            </a:extLst>
          </p:cNvPr>
          <p:cNvSpPr>
            <a:spLocks noGrp="1"/>
          </p:cNvSpPr>
          <p:nvPr>
            <p:ph type="title"/>
          </p:nvPr>
        </p:nvSpPr>
        <p:spPr>
          <a:xfrm>
            <a:off x="768031" y="452718"/>
            <a:ext cx="9404723" cy="1400530"/>
          </a:xfrm>
        </p:spPr>
        <p:txBody>
          <a:bodyPr/>
          <a:lstStyle/>
          <a:p>
            <a:r>
              <a:rPr lang="en-IN" dirty="0">
                <a:solidFill>
                  <a:schemeClr val="accent2">
                    <a:lumMod val="40000"/>
                    <a:lumOff val="60000"/>
                  </a:schemeClr>
                </a:solidFill>
                <a:latin typeface="Arial Rounded MT Bold" panose="020F0704030504030204" pitchFamily="34" charset="0"/>
              </a:rPr>
              <a:t>Tips For A Balanced Life</a:t>
            </a:r>
          </a:p>
        </p:txBody>
      </p:sp>
      <p:sp>
        <p:nvSpPr>
          <p:cNvPr id="3" name="Content Placeholder 2">
            <a:extLst>
              <a:ext uri="{FF2B5EF4-FFF2-40B4-BE49-F238E27FC236}">
                <a16:creationId xmlns:a16="http://schemas.microsoft.com/office/drawing/2014/main" id="{EFEB17FD-27FB-10D8-43F4-4C3DE0159600}"/>
              </a:ext>
            </a:extLst>
          </p:cNvPr>
          <p:cNvSpPr>
            <a:spLocks noGrp="1"/>
          </p:cNvSpPr>
          <p:nvPr>
            <p:ph idx="1"/>
          </p:nvPr>
        </p:nvSpPr>
        <p:spPr>
          <a:xfrm>
            <a:off x="768031" y="1367473"/>
            <a:ext cx="6526848" cy="7274560"/>
          </a:xfrm>
        </p:spPr>
        <p:txBody>
          <a:bodyPr>
            <a:normAutofit/>
          </a:bodyPr>
          <a:lstStyle/>
          <a:p>
            <a:pPr marL="914400" lvl="2" indent="0">
              <a:buNone/>
            </a:pPr>
            <a:endParaRPr lang="en-US" sz="2800" dirty="0"/>
          </a:p>
          <a:p>
            <a:r>
              <a:rPr lang="en-US" sz="3200" dirty="0"/>
              <a:t>Maintain a schedule</a:t>
            </a:r>
          </a:p>
          <a:p>
            <a:endParaRPr lang="en-US" sz="3200" dirty="0"/>
          </a:p>
          <a:p>
            <a:r>
              <a:rPr lang="en-US" sz="3200" dirty="0"/>
              <a:t>Get good sleep</a:t>
            </a:r>
          </a:p>
          <a:p>
            <a:endParaRPr lang="en-US" sz="3200" dirty="0"/>
          </a:p>
          <a:p>
            <a:r>
              <a:rPr lang="en-US" sz="3200" dirty="0"/>
              <a:t>Keep your body fit</a:t>
            </a:r>
          </a:p>
        </p:txBody>
      </p:sp>
      <p:pic>
        <p:nvPicPr>
          <p:cNvPr id="4" name="Picture 3">
            <a:extLst>
              <a:ext uri="{FF2B5EF4-FFF2-40B4-BE49-F238E27FC236}">
                <a16:creationId xmlns:a16="http://schemas.microsoft.com/office/drawing/2014/main" id="{1D5A4FE8-9D7C-E8BE-2D87-9897AF2CFED2}"/>
              </a:ext>
            </a:extLst>
          </p:cNvPr>
          <p:cNvPicPr>
            <a:picLocks noChangeAspect="1"/>
          </p:cNvPicPr>
          <p:nvPr/>
        </p:nvPicPr>
        <p:blipFill>
          <a:blip r:embed="rId2"/>
          <a:stretch>
            <a:fillRect/>
          </a:stretch>
        </p:blipFill>
        <p:spPr>
          <a:xfrm>
            <a:off x="8379406" y="4903"/>
            <a:ext cx="3812594" cy="2296160"/>
          </a:xfrm>
          <a:prstGeom prst="rect">
            <a:avLst/>
          </a:prstGeom>
        </p:spPr>
      </p:pic>
      <p:pic>
        <p:nvPicPr>
          <p:cNvPr id="5" name="Picture 4">
            <a:extLst>
              <a:ext uri="{FF2B5EF4-FFF2-40B4-BE49-F238E27FC236}">
                <a16:creationId xmlns:a16="http://schemas.microsoft.com/office/drawing/2014/main" id="{FD02E0C3-C8DE-4EBA-FF40-13A90587D345}"/>
              </a:ext>
            </a:extLst>
          </p:cNvPr>
          <p:cNvPicPr>
            <a:picLocks noChangeAspect="1"/>
          </p:cNvPicPr>
          <p:nvPr/>
        </p:nvPicPr>
        <p:blipFill>
          <a:blip r:embed="rId3"/>
          <a:stretch>
            <a:fillRect/>
          </a:stretch>
        </p:blipFill>
        <p:spPr>
          <a:xfrm>
            <a:off x="8379406" y="2326957"/>
            <a:ext cx="3812595" cy="2204085"/>
          </a:xfrm>
          <a:prstGeom prst="rect">
            <a:avLst/>
          </a:prstGeom>
        </p:spPr>
      </p:pic>
      <p:pic>
        <p:nvPicPr>
          <p:cNvPr id="6" name="Picture 5">
            <a:extLst>
              <a:ext uri="{FF2B5EF4-FFF2-40B4-BE49-F238E27FC236}">
                <a16:creationId xmlns:a16="http://schemas.microsoft.com/office/drawing/2014/main" id="{EA07F194-7352-6392-19FF-EFF4F7ACAD1D}"/>
              </a:ext>
            </a:extLst>
          </p:cNvPr>
          <p:cNvPicPr>
            <a:picLocks noChangeAspect="1"/>
          </p:cNvPicPr>
          <p:nvPr/>
        </p:nvPicPr>
        <p:blipFill>
          <a:blip r:embed="rId4"/>
          <a:stretch>
            <a:fillRect/>
          </a:stretch>
        </p:blipFill>
        <p:spPr>
          <a:xfrm>
            <a:off x="8316450" y="4521058"/>
            <a:ext cx="3938505" cy="2332039"/>
          </a:xfrm>
          <a:prstGeom prst="rect">
            <a:avLst/>
          </a:prstGeom>
        </p:spPr>
      </p:pic>
    </p:spTree>
    <p:extLst>
      <p:ext uri="{BB962C8B-B14F-4D97-AF65-F5344CB8AC3E}">
        <p14:creationId xmlns:p14="http://schemas.microsoft.com/office/powerpoint/2010/main" val="335767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heel(1)">
                                      <p:cBhvr>
                                        <p:cTn id="15" dur="2000"/>
                                        <p:tgtEl>
                                          <p:spTgt spid="3">
                                            <p:txEl>
                                              <p:pRg st="3" end="3"/>
                                            </p:txEl>
                                          </p:spTgt>
                                        </p:tgtEl>
                                      </p:cBhvr>
                                    </p:animEffect>
                                  </p:childTnLst>
                                </p:cTn>
                              </p:par>
                              <p:par>
                                <p:cTn id="16" presetID="21" presetClass="entr" presetSubtype="1"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heel(1)">
                                      <p:cBhvr>
                                        <p:cTn id="18"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39D8A-15C1-DB0B-D9E9-308C94E5485E}"/>
              </a:ext>
            </a:extLst>
          </p:cNvPr>
          <p:cNvSpPr>
            <a:spLocks noGrp="1"/>
          </p:cNvSpPr>
          <p:nvPr>
            <p:ph idx="1"/>
          </p:nvPr>
        </p:nvSpPr>
        <p:spPr>
          <a:xfrm>
            <a:off x="0" y="1422998"/>
            <a:ext cx="7613968" cy="4195481"/>
          </a:xfrm>
        </p:spPr>
        <p:txBody>
          <a:bodyPr>
            <a:normAutofit fontScale="92500" lnSpcReduction="10000"/>
          </a:bodyPr>
          <a:lstStyle/>
          <a:p>
            <a:r>
              <a:rPr lang="en-US" sz="3600" dirty="0"/>
              <a:t>Eat nutritious foods. </a:t>
            </a:r>
          </a:p>
          <a:p>
            <a:endParaRPr lang="en-US" sz="3600" dirty="0"/>
          </a:p>
          <a:p>
            <a:r>
              <a:rPr lang="en-US" sz="3600" dirty="0"/>
              <a:t>Keeping a Balanced Lifestyle</a:t>
            </a:r>
          </a:p>
          <a:p>
            <a:endParaRPr lang="en-US" sz="3600" dirty="0"/>
          </a:p>
          <a:p>
            <a:r>
              <a:rPr lang="en-US" sz="3600" dirty="0"/>
              <a:t>Have hobbies. </a:t>
            </a:r>
          </a:p>
          <a:p>
            <a:endParaRPr lang="en-US" sz="3600" dirty="0"/>
          </a:p>
          <a:p>
            <a:r>
              <a:rPr lang="en-IN" sz="3200" b="1" i="0" dirty="0">
                <a:solidFill>
                  <a:schemeClr val="bg2">
                    <a:lumMod val="20000"/>
                    <a:lumOff val="80000"/>
                  </a:schemeClr>
                </a:solidFill>
                <a:effectLst/>
                <a:latin typeface="Helvetica" panose="020B0604020202020204" pitchFamily="34" charset="0"/>
              </a:rPr>
              <a:t>Connect with spirituality</a:t>
            </a:r>
            <a:endParaRPr lang="en-IN" sz="3600" dirty="0">
              <a:solidFill>
                <a:schemeClr val="bg2">
                  <a:lumMod val="20000"/>
                  <a:lumOff val="80000"/>
                </a:schemeClr>
              </a:solidFill>
            </a:endParaRPr>
          </a:p>
        </p:txBody>
      </p:sp>
      <p:pic>
        <p:nvPicPr>
          <p:cNvPr id="4" name="Picture 3">
            <a:extLst>
              <a:ext uri="{FF2B5EF4-FFF2-40B4-BE49-F238E27FC236}">
                <a16:creationId xmlns:a16="http://schemas.microsoft.com/office/drawing/2014/main" id="{B22F17E1-7F0C-612C-F5FC-137DC23A2370}"/>
              </a:ext>
            </a:extLst>
          </p:cNvPr>
          <p:cNvPicPr>
            <a:picLocks noChangeAspect="1"/>
          </p:cNvPicPr>
          <p:nvPr/>
        </p:nvPicPr>
        <p:blipFill>
          <a:blip r:embed="rId2"/>
          <a:stretch>
            <a:fillRect/>
          </a:stretch>
        </p:blipFill>
        <p:spPr>
          <a:xfrm>
            <a:off x="7904480" y="1"/>
            <a:ext cx="4287520" cy="2184400"/>
          </a:xfrm>
          <a:prstGeom prst="rect">
            <a:avLst/>
          </a:prstGeom>
        </p:spPr>
      </p:pic>
      <p:pic>
        <p:nvPicPr>
          <p:cNvPr id="5" name="Picture 4">
            <a:extLst>
              <a:ext uri="{FF2B5EF4-FFF2-40B4-BE49-F238E27FC236}">
                <a16:creationId xmlns:a16="http://schemas.microsoft.com/office/drawing/2014/main" id="{D9BC4511-EF61-E941-4BD0-B3F328107D74}"/>
              </a:ext>
            </a:extLst>
          </p:cNvPr>
          <p:cNvPicPr>
            <a:picLocks noChangeAspect="1"/>
          </p:cNvPicPr>
          <p:nvPr/>
        </p:nvPicPr>
        <p:blipFill>
          <a:blip r:embed="rId3"/>
          <a:stretch>
            <a:fillRect/>
          </a:stretch>
        </p:blipFill>
        <p:spPr>
          <a:xfrm>
            <a:off x="7904480" y="2184399"/>
            <a:ext cx="4287520" cy="2489201"/>
          </a:xfrm>
          <a:prstGeom prst="rect">
            <a:avLst/>
          </a:prstGeom>
        </p:spPr>
      </p:pic>
      <p:pic>
        <p:nvPicPr>
          <p:cNvPr id="6" name="Picture 5">
            <a:extLst>
              <a:ext uri="{FF2B5EF4-FFF2-40B4-BE49-F238E27FC236}">
                <a16:creationId xmlns:a16="http://schemas.microsoft.com/office/drawing/2014/main" id="{F2AB0CFD-0772-9C6A-480E-095388047DD6}"/>
              </a:ext>
            </a:extLst>
          </p:cNvPr>
          <p:cNvPicPr>
            <a:picLocks noChangeAspect="1"/>
          </p:cNvPicPr>
          <p:nvPr/>
        </p:nvPicPr>
        <p:blipFill>
          <a:blip r:embed="rId4"/>
          <a:stretch>
            <a:fillRect/>
          </a:stretch>
        </p:blipFill>
        <p:spPr>
          <a:xfrm>
            <a:off x="7904480" y="4673600"/>
            <a:ext cx="4358640" cy="2184400"/>
          </a:xfrm>
          <a:prstGeom prst="rect">
            <a:avLst/>
          </a:prstGeom>
        </p:spPr>
      </p:pic>
    </p:spTree>
    <p:extLst>
      <p:ext uri="{BB962C8B-B14F-4D97-AF65-F5344CB8AC3E}">
        <p14:creationId xmlns:p14="http://schemas.microsoft.com/office/powerpoint/2010/main" val="138830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8E092C-8A86-3A27-4168-B2FC0F8EED2E}"/>
              </a:ext>
            </a:extLst>
          </p:cNvPr>
          <p:cNvSpPr>
            <a:spLocks noGrp="1"/>
          </p:cNvSpPr>
          <p:nvPr>
            <p:ph idx="1"/>
          </p:nvPr>
        </p:nvSpPr>
        <p:spPr>
          <a:xfrm>
            <a:off x="239713" y="1087718"/>
            <a:ext cx="7268528" cy="4195481"/>
          </a:xfrm>
        </p:spPr>
        <p:txBody>
          <a:bodyPr>
            <a:normAutofit/>
          </a:bodyPr>
          <a:lstStyle/>
          <a:p>
            <a:r>
              <a:rPr lang="en-US" sz="3600" dirty="0"/>
              <a:t>Think positively</a:t>
            </a:r>
          </a:p>
          <a:p>
            <a:pPr marL="0" indent="0">
              <a:buNone/>
            </a:pPr>
            <a:endParaRPr lang="en-US" sz="3600" dirty="0"/>
          </a:p>
          <a:p>
            <a:r>
              <a:rPr lang="en-US" sz="3600" dirty="0"/>
              <a:t>Spend time with family and friends</a:t>
            </a:r>
          </a:p>
          <a:p>
            <a:pPr marL="0" indent="0">
              <a:buNone/>
            </a:pPr>
            <a:endParaRPr lang="en-US" sz="3600" dirty="0"/>
          </a:p>
          <a:p>
            <a:r>
              <a:rPr lang="en-US" sz="3600" dirty="0"/>
              <a:t>Relax</a:t>
            </a:r>
            <a:endParaRPr lang="en-IN" sz="3600" dirty="0"/>
          </a:p>
        </p:txBody>
      </p:sp>
      <p:pic>
        <p:nvPicPr>
          <p:cNvPr id="4" name="Picture 3">
            <a:extLst>
              <a:ext uri="{FF2B5EF4-FFF2-40B4-BE49-F238E27FC236}">
                <a16:creationId xmlns:a16="http://schemas.microsoft.com/office/drawing/2014/main" id="{6BE0593D-B30C-C2DC-DB8B-8B6BAC72C511}"/>
              </a:ext>
            </a:extLst>
          </p:cNvPr>
          <p:cNvPicPr>
            <a:picLocks noChangeAspect="1"/>
          </p:cNvPicPr>
          <p:nvPr/>
        </p:nvPicPr>
        <p:blipFill>
          <a:blip r:embed="rId2"/>
          <a:stretch>
            <a:fillRect/>
          </a:stretch>
        </p:blipFill>
        <p:spPr>
          <a:xfrm>
            <a:off x="7508239" y="0"/>
            <a:ext cx="4683759" cy="2540000"/>
          </a:xfrm>
          <a:prstGeom prst="rect">
            <a:avLst/>
          </a:prstGeom>
        </p:spPr>
      </p:pic>
      <p:pic>
        <p:nvPicPr>
          <p:cNvPr id="5" name="Picture 4">
            <a:extLst>
              <a:ext uri="{FF2B5EF4-FFF2-40B4-BE49-F238E27FC236}">
                <a16:creationId xmlns:a16="http://schemas.microsoft.com/office/drawing/2014/main" id="{09913D80-9458-F340-93C4-DF032B991526}"/>
              </a:ext>
            </a:extLst>
          </p:cNvPr>
          <p:cNvPicPr>
            <a:picLocks noChangeAspect="1"/>
          </p:cNvPicPr>
          <p:nvPr/>
        </p:nvPicPr>
        <p:blipFill>
          <a:blip r:embed="rId3"/>
          <a:stretch>
            <a:fillRect/>
          </a:stretch>
        </p:blipFill>
        <p:spPr>
          <a:xfrm>
            <a:off x="7508239" y="2540000"/>
            <a:ext cx="4683759" cy="2306320"/>
          </a:xfrm>
          <a:prstGeom prst="rect">
            <a:avLst/>
          </a:prstGeom>
        </p:spPr>
      </p:pic>
      <p:pic>
        <p:nvPicPr>
          <p:cNvPr id="6" name="Picture 5">
            <a:extLst>
              <a:ext uri="{FF2B5EF4-FFF2-40B4-BE49-F238E27FC236}">
                <a16:creationId xmlns:a16="http://schemas.microsoft.com/office/drawing/2014/main" id="{F3C38BC1-07CA-869E-F95D-99A40C3E66C8}"/>
              </a:ext>
            </a:extLst>
          </p:cNvPr>
          <p:cNvPicPr>
            <a:picLocks noChangeAspect="1"/>
          </p:cNvPicPr>
          <p:nvPr/>
        </p:nvPicPr>
        <p:blipFill>
          <a:blip r:embed="rId4"/>
          <a:stretch>
            <a:fillRect/>
          </a:stretch>
        </p:blipFill>
        <p:spPr>
          <a:xfrm>
            <a:off x="7508239" y="4846320"/>
            <a:ext cx="4683761" cy="2011680"/>
          </a:xfrm>
          <a:prstGeom prst="rect">
            <a:avLst/>
          </a:prstGeom>
        </p:spPr>
      </p:pic>
    </p:spTree>
    <p:extLst>
      <p:ext uri="{BB962C8B-B14F-4D97-AF65-F5344CB8AC3E}">
        <p14:creationId xmlns:p14="http://schemas.microsoft.com/office/powerpoint/2010/main" val="249597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heel(1)">
                                      <p:cBhvr>
                                        <p:cTn id="10" dur="2000"/>
                                        <p:tgtEl>
                                          <p:spTgt spid="3">
                                            <p:txEl>
                                              <p:pRg st="2" end="2"/>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heel(1)">
                                      <p:cBhvr>
                                        <p:cTn id="13"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A1C3B1-4053-97F8-0703-EA0849019C6B}"/>
              </a:ext>
            </a:extLst>
          </p:cNvPr>
          <p:cNvPicPr>
            <a:picLocks noGrp="1" noChangeAspect="1"/>
          </p:cNvPicPr>
          <p:nvPr>
            <p:ph idx="1"/>
          </p:nvPr>
        </p:nvPicPr>
        <p:blipFill>
          <a:blip r:embed="rId2"/>
          <a:stretch>
            <a:fillRect/>
          </a:stretch>
        </p:blipFill>
        <p:spPr>
          <a:xfrm>
            <a:off x="1910081" y="792480"/>
            <a:ext cx="8046720" cy="5598160"/>
          </a:xfrm>
        </p:spPr>
      </p:pic>
    </p:spTree>
    <p:extLst>
      <p:ext uri="{BB962C8B-B14F-4D97-AF65-F5344CB8AC3E}">
        <p14:creationId xmlns:p14="http://schemas.microsoft.com/office/powerpoint/2010/main" val="189545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BE86D-557D-0E50-31E1-A3559696FC42}"/>
              </a:ext>
            </a:extLst>
          </p:cNvPr>
          <p:cNvSpPr>
            <a:spLocks noGrp="1"/>
          </p:cNvSpPr>
          <p:nvPr>
            <p:ph type="title"/>
          </p:nvPr>
        </p:nvSpPr>
        <p:spPr>
          <a:xfrm>
            <a:off x="2787277" y="2611120"/>
            <a:ext cx="9404723" cy="2005825"/>
          </a:xfrm>
        </p:spPr>
        <p:txBody>
          <a:bodyPr/>
          <a:lstStyle/>
          <a:p>
            <a:r>
              <a:rPr lang="en-IN" sz="7200" dirty="0"/>
              <a:t>THANK YOU!!</a:t>
            </a:r>
          </a:p>
        </p:txBody>
      </p:sp>
    </p:spTree>
    <p:extLst>
      <p:ext uri="{BB962C8B-B14F-4D97-AF65-F5344CB8AC3E}">
        <p14:creationId xmlns:p14="http://schemas.microsoft.com/office/powerpoint/2010/main" val="419626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CE69-EB12-3E97-3984-845E8079E77B}"/>
              </a:ext>
            </a:extLst>
          </p:cNvPr>
          <p:cNvSpPr>
            <a:spLocks noGrp="1"/>
          </p:cNvSpPr>
          <p:nvPr>
            <p:ph type="title"/>
          </p:nvPr>
        </p:nvSpPr>
        <p:spPr/>
        <p:txBody>
          <a:bodyPr/>
          <a:lstStyle/>
          <a:p>
            <a:r>
              <a:rPr lang="en-IN" dirty="0"/>
              <a:t>What is Health &amp; Wellness?</a:t>
            </a:r>
          </a:p>
        </p:txBody>
      </p:sp>
      <p:sp>
        <p:nvSpPr>
          <p:cNvPr id="3" name="Content Placeholder 2">
            <a:extLst>
              <a:ext uri="{FF2B5EF4-FFF2-40B4-BE49-F238E27FC236}">
                <a16:creationId xmlns:a16="http://schemas.microsoft.com/office/drawing/2014/main" id="{755EC835-7C42-A56C-00FF-6CDA3A597E65}"/>
              </a:ext>
            </a:extLst>
          </p:cNvPr>
          <p:cNvSpPr>
            <a:spLocks noGrp="1"/>
          </p:cNvSpPr>
          <p:nvPr>
            <p:ph idx="1"/>
          </p:nvPr>
        </p:nvSpPr>
        <p:spPr>
          <a:xfrm>
            <a:off x="260033" y="1767840"/>
            <a:ext cx="9790801" cy="4480560"/>
          </a:xfrm>
        </p:spPr>
        <p:txBody>
          <a:bodyPr/>
          <a:lstStyle/>
          <a:p>
            <a:r>
              <a:rPr lang="en-US" dirty="0"/>
              <a:t>World Health Organization (WHO) defines </a:t>
            </a:r>
            <a:r>
              <a:rPr lang="en-US" b="1" dirty="0"/>
              <a:t>health </a:t>
            </a:r>
            <a:r>
              <a:rPr lang="en-US" dirty="0"/>
              <a:t>as “a state of complete physical, mental, and social well-being and not merely the absence of disease or infirmity (illness).”</a:t>
            </a:r>
          </a:p>
          <a:p>
            <a:r>
              <a:rPr lang="en-US" dirty="0"/>
              <a:t>WHO defines </a:t>
            </a:r>
            <a:r>
              <a:rPr lang="en-US" b="1" dirty="0"/>
              <a:t>wellness </a:t>
            </a:r>
            <a:r>
              <a:rPr lang="en-US" dirty="0"/>
              <a:t>as “the optimal state of health of individuals and groups,” and wellness is expressed as “a positive approach to living.”</a:t>
            </a:r>
          </a:p>
          <a:p>
            <a:r>
              <a:rPr lang="en-US" dirty="0"/>
              <a:t>The primary difference between health and wellness is that health is the goal and wellness is the active process of achieving it. You truly cannot have health without first achieving wellness. Wellness has a direct influence on overall health, which is essential for living a robust, happy, and fulfilled life.</a:t>
            </a:r>
          </a:p>
          <a:p>
            <a:pPr marL="0" indent="0">
              <a:buNone/>
            </a:pPr>
            <a:endParaRPr lang="en-IN" dirty="0"/>
          </a:p>
        </p:txBody>
      </p:sp>
    </p:spTree>
    <p:extLst>
      <p:ext uri="{BB962C8B-B14F-4D97-AF65-F5344CB8AC3E}">
        <p14:creationId xmlns:p14="http://schemas.microsoft.com/office/powerpoint/2010/main" val="196208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28BB-5D6A-B1D2-3B34-E022F09EEA39}"/>
              </a:ext>
            </a:extLst>
          </p:cNvPr>
          <p:cNvSpPr>
            <a:spLocks noGrp="1"/>
          </p:cNvSpPr>
          <p:nvPr>
            <p:ph type="title"/>
          </p:nvPr>
        </p:nvSpPr>
        <p:spPr/>
        <p:txBody>
          <a:bodyPr/>
          <a:lstStyle/>
          <a:p>
            <a:r>
              <a:rPr lang="en-IN" dirty="0"/>
              <a:t>IMPORTANCE OF HEALTH</a:t>
            </a:r>
          </a:p>
        </p:txBody>
      </p:sp>
      <p:sp>
        <p:nvSpPr>
          <p:cNvPr id="3" name="Content Placeholder 2">
            <a:extLst>
              <a:ext uri="{FF2B5EF4-FFF2-40B4-BE49-F238E27FC236}">
                <a16:creationId xmlns:a16="http://schemas.microsoft.com/office/drawing/2014/main" id="{0E7C94EE-F205-141A-D494-B026584AC641}"/>
              </a:ext>
            </a:extLst>
          </p:cNvPr>
          <p:cNvSpPr>
            <a:spLocks noGrp="1"/>
          </p:cNvSpPr>
          <p:nvPr>
            <p:ph idx="1"/>
          </p:nvPr>
        </p:nvSpPr>
        <p:spPr>
          <a:xfrm>
            <a:off x="219393" y="1941158"/>
            <a:ext cx="8345488" cy="4195481"/>
          </a:xfrm>
        </p:spPr>
        <p:txBody>
          <a:bodyPr/>
          <a:lstStyle/>
          <a:p>
            <a:pPr algn="l" fontAlgn="base">
              <a:buClr>
                <a:schemeClr val="tx2">
                  <a:lumMod val="50000"/>
                </a:schemeClr>
              </a:buClr>
              <a:buFont typeface="Wingdings" panose="05000000000000000000" pitchFamily="2" charset="2"/>
              <a:buChar char="Ø"/>
            </a:pPr>
            <a:r>
              <a:rPr lang="en-US" dirty="0">
                <a:solidFill>
                  <a:schemeClr val="bg2">
                    <a:lumMod val="20000"/>
                    <a:lumOff val="80000"/>
                  </a:schemeClr>
                </a:solidFill>
                <a:latin typeface="Manrope"/>
              </a:rPr>
              <a:t>Living a healthy life would extend longevity and also regenerate the body and mind.</a:t>
            </a:r>
          </a:p>
          <a:p>
            <a:pPr fontAlgn="base">
              <a:buClr>
                <a:schemeClr val="tx2">
                  <a:lumMod val="50000"/>
                </a:schemeClr>
              </a:buClr>
              <a:buFont typeface="Wingdings" panose="05000000000000000000" pitchFamily="2" charset="2"/>
              <a:buChar char="Ø"/>
            </a:pPr>
            <a:r>
              <a:rPr lang="en-US" dirty="0">
                <a:solidFill>
                  <a:schemeClr val="bg2">
                    <a:lumMod val="20000"/>
                    <a:lumOff val="80000"/>
                  </a:schemeClr>
                </a:solidFill>
                <a:latin typeface="Manrope"/>
              </a:rPr>
              <a:t>Having good health is of core importance to human happiness.</a:t>
            </a:r>
          </a:p>
          <a:p>
            <a:pPr marL="0" indent="0">
              <a:buNone/>
            </a:pPr>
            <a:endParaRPr lang="en-IN" dirty="0"/>
          </a:p>
        </p:txBody>
      </p:sp>
      <p:pic>
        <p:nvPicPr>
          <p:cNvPr id="4" name="Picture 3">
            <a:extLst>
              <a:ext uri="{FF2B5EF4-FFF2-40B4-BE49-F238E27FC236}">
                <a16:creationId xmlns:a16="http://schemas.microsoft.com/office/drawing/2014/main" id="{792C0F98-CCB5-0827-A8D2-C4E42DC6D261}"/>
              </a:ext>
            </a:extLst>
          </p:cNvPr>
          <p:cNvPicPr>
            <a:picLocks noChangeAspect="1"/>
          </p:cNvPicPr>
          <p:nvPr/>
        </p:nvPicPr>
        <p:blipFill>
          <a:blip r:embed="rId2"/>
          <a:stretch>
            <a:fillRect/>
          </a:stretch>
        </p:blipFill>
        <p:spPr>
          <a:xfrm>
            <a:off x="8666480" y="-15240"/>
            <a:ext cx="3525520" cy="3520440"/>
          </a:xfrm>
          <a:prstGeom prst="rect">
            <a:avLst/>
          </a:prstGeom>
        </p:spPr>
      </p:pic>
      <p:pic>
        <p:nvPicPr>
          <p:cNvPr id="5" name="Picture 4">
            <a:extLst>
              <a:ext uri="{FF2B5EF4-FFF2-40B4-BE49-F238E27FC236}">
                <a16:creationId xmlns:a16="http://schemas.microsoft.com/office/drawing/2014/main" id="{9A341C24-8701-98E9-F26A-C2633DA84799}"/>
              </a:ext>
            </a:extLst>
          </p:cNvPr>
          <p:cNvPicPr>
            <a:picLocks noChangeAspect="1"/>
          </p:cNvPicPr>
          <p:nvPr/>
        </p:nvPicPr>
        <p:blipFill>
          <a:blip r:embed="rId3"/>
          <a:stretch>
            <a:fillRect/>
          </a:stretch>
        </p:blipFill>
        <p:spPr>
          <a:xfrm>
            <a:off x="8666480" y="3505201"/>
            <a:ext cx="3525520" cy="3352800"/>
          </a:xfrm>
          <a:prstGeom prst="rect">
            <a:avLst/>
          </a:prstGeom>
        </p:spPr>
      </p:pic>
      <p:sp>
        <p:nvSpPr>
          <p:cNvPr id="7" name="TextBox 6">
            <a:extLst>
              <a:ext uri="{FF2B5EF4-FFF2-40B4-BE49-F238E27FC236}">
                <a16:creationId xmlns:a16="http://schemas.microsoft.com/office/drawing/2014/main" id="{778C837A-A1E0-D10B-DE8A-72B1124FDF8B}"/>
              </a:ext>
            </a:extLst>
          </p:cNvPr>
          <p:cNvSpPr txBox="1"/>
          <p:nvPr/>
        </p:nvSpPr>
        <p:spPr>
          <a:xfrm>
            <a:off x="219394" y="3284419"/>
            <a:ext cx="6522718" cy="2308324"/>
          </a:xfrm>
          <a:prstGeom prst="rect">
            <a:avLst/>
          </a:prstGeom>
          <a:noFill/>
        </p:spPr>
        <p:txBody>
          <a:bodyPr wrap="square">
            <a:spAutoFit/>
          </a:bodyPr>
          <a:lstStyle/>
          <a:p>
            <a:pPr marL="285750" indent="-285750" algn="l" fontAlgn="base">
              <a:buFont typeface="Wingdings" panose="05000000000000000000" pitchFamily="2" charset="2"/>
              <a:buChar char="Ø"/>
            </a:pPr>
            <a:r>
              <a:rPr lang="en-US" b="0" i="0" dirty="0">
                <a:solidFill>
                  <a:schemeClr val="bg2">
                    <a:lumMod val="20000"/>
                    <a:lumOff val="80000"/>
                  </a:schemeClr>
                </a:solidFill>
                <a:effectLst/>
                <a:latin typeface="Manrope"/>
              </a:rPr>
              <a:t>Health is the body’s natural functional and metabolic efficiency to adapt to physical and mental changes the body is exposed to.</a:t>
            </a:r>
          </a:p>
          <a:p>
            <a:pPr marL="285750" indent="-285750" algn="l" fontAlgn="base">
              <a:buFont typeface="Wingdings" panose="05000000000000000000" pitchFamily="2" charset="2"/>
              <a:buChar char="Ø"/>
            </a:pPr>
            <a:r>
              <a:rPr lang="en-US" b="0" i="0" dirty="0">
                <a:solidFill>
                  <a:schemeClr val="bg2">
                    <a:lumMod val="20000"/>
                    <a:lumOff val="80000"/>
                  </a:schemeClr>
                </a:solidFill>
                <a:effectLst/>
                <a:latin typeface="Manrope"/>
              </a:rPr>
              <a:t>Having good health helps a person to perform their daily routine in a smooth manner.</a:t>
            </a:r>
          </a:p>
          <a:p>
            <a:pPr marL="285750" indent="-285750" algn="l" fontAlgn="base">
              <a:buFont typeface="Wingdings" panose="05000000000000000000" pitchFamily="2" charset="2"/>
              <a:buChar char="Ø"/>
            </a:pPr>
            <a:r>
              <a:rPr lang="en-US" b="0" i="0" dirty="0">
                <a:solidFill>
                  <a:schemeClr val="bg2">
                    <a:lumMod val="20000"/>
                    <a:lumOff val="80000"/>
                  </a:schemeClr>
                </a:solidFill>
                <a:effectLst/>
                <a:latin typeface="Manrope"/>
              </a:rPr>
              <a:t>Physical health of a person means the body is not affected by any disease whereas mental or social health is characterized by the ability of a person to accomplish various social tasks given to him</a:t>
            </a:r>
          </a:p>
        </p:txBody>
      </p:sp>
    </p:spTree>
    <p:extLst>
      <p:ext uri="{BB962C8B-B14F-4D97-AF65-F5344CB8AC3E}">
        <p14:creationId xmlns:p14="http://schemas.microsoft.com/office/powerpoint/2010/main" val="188539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1000"/>
                                        <p:tgtEl>
                                          <p:spTgt spid="7">
                                            <p:txEl>
                                              <p:pRg st="0" end="0"/>
                                            </p:txEl>
                                          </p:spTgt>
                                        </p:tgtEl>
                                      </p:cBhvr>
                                    </p:animEffect>
                                    <p:anim calcmode="lin" valueType="num">
                                      <p:cBhvr>
                                        <p:cTn id="2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1000"/>
                                        <p:tgtEl>
                                          <p:spTgt spid="7">
                                            <p:txEl>
                                              <p:pRg st="1" end="1"/>
                                            </p:txEl>
                                          </p:spTgt>
                                        </p:tgtEl>
                                      </p:cBhvr>
                                    </p:animEffect>
                                    <p:anim calcmode="lin" valueType="num">
                                      <p:cBhvr>
                                        <p:cTn id="3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1000"/>
                                        <p:tgtEl>
                                          <p:spTgt spid="7">
                                            <p:txEl>
                                              <p:pRg st="2" end="2"/>
                                            </p:txEl>
                                          </p:spTgt>
                                        </p:tgtEl>
                                      </p:cBhvr>
                                    </p:animEffect>
                                    <p:anim calcmode="lin" valueType="num">
                                      <p:cBhvr>
                                        <p:cTn id="3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B4ACFB-766B-A0A2-8D01-E4993D1EEE2B}"/>
              </a:ext>
            </a:extLst>
          </p:cNvPr>
          <p:cNvSpPr>
            <a:spLocks noGrp="1"/>
          </p:cNvSpPr>
          <p:nvPr>
            <p:ph idx="1"/>
          </p:nvPr>
        </p:nvSpPr>
        <p:spPr>
          <a:xfrm>
            <a:off x="148273" y="812800"/>
            <a:ext cx="8193087" cy="5303520"/>
          </a:xfrm>
        </p:spPr>
        <p:txBody>
          <a:bodyPr>
            <a:normAutofit fontScale="92500" lnSpcReduction="10000"/>
          </a:bodyPr>
          <a:lstStyle/>
          <a:p>
            <a:pPr algn="l" fontAlgn="base"/>
            <a:r>
              <a:rPr lang="en-US" b="0" i="0" dirty="0">
                <a:solidFill>
                  <a:schemeClr val="bg2">
                    <a:lumMod val="20000"/>
                    <a:lumOff val="80000"/>
                  </a:schemeClr>
                </a:solidFill>
                <a:effectLst/>
                <a:latin typeface="Manrope"/>
              </a:rPr>
              <a:t>Life without good health is like an army without soldiers and chocolate without cocoa. Health is important to live life to the fullest.</a:t>
            </a:r>
          </a:p>
          <a:p>
            <a:pPr algn="l" fontAlgn="base"/>
            <a:r>
              <a:rPr lang="en-US" b="0" i="0" dirty="0">
                <a:solidFill>
                  <a:schemeClr val="bg2">
                    <a:lumMod val="20000"/>
                    <a:lumOff val="80000"/>
                  </a:schemeClr>
                </a:solidFill>
                <a:effectLst/>
                <a:latin typeface="Manrope"/>
              </a:rPr>
              <a:t>When a person leads a healthy lifestyle, the body remains healthy and the mind is active and fresh</a:t>
            </a:r>
          </a:p>
          <a:p>
            <a:pPr algn="l" fontAlgn="base"/>
            <a:r>
              <a:rPr lang="en-US" b="0" i="0" dirty="0">
                <a:solidFill>
                  <a:schemeClr val="bg2">
                    <a:lumMod val="20000"/>
                    <a:lumOff val="80000"/>
                  </a:schemeClr>
                </a:solidFill>
                <a:effectLst/>
                <a:latin typeface="Manrope"/>
              </a:rPr>
              <a:t>Having good health is important because</a:t>
            </a:r>
          </a:p>
          <a:p>
            <a:pPr marL="0" indent="0" algn="l" fontAlgn="base">
              <a:buNone/>
            </a:pPr>
            <a:r>
              <a:rPr lang="en-US" b="1" i="0" dirty="0">
                <a:solidFill>
                  <a:schemeClr val="bg2">
                    <a:lumMod val="20000"/>
                    <a:lumOff val="80000"/>
                  </a:schemeClr>
                </a:solidFill>
                <a:effectLst/>
                <a:latin typeface="Manrope"/>
              </a:rPr>
              <a:t> 1. Improve longevity</a:t>
            </a:r>
            <a:endParaRPr lang="en-US" b="0" i="0" dirty="0">
              <a:solidFill>
                <a:schemeClr val="bg2">
                  <a:lumMod val="20000"/>
                  <a:lumOff val="80000"/>
                </a:schemeClr>
              </a:solidFill>
              <a:effectLst/>
              <a:latin typeface="Manrope"/>
            </a:endParaRPr>
          </a:p>
          <a:p>
            <a:pPr marL="0" indent="0" algn="l" fontAlgn="base">
              <a:buNone/>
            </a:pPr>
            <a:r>
              <a:rPr lang="en-US" b="0" i="0" dirty="0">
                <a:solidFill>
                  <a:schemeClr val="bg2">
                    <a:lumMod val="20000"/>
                    <a:lumOff val="80000"/>
                  </a:schemeClr>
                </a:solidFill>
                <a:effectLst/>
                <a:latin typeface="Manrope"/>
              </a:rPr>
              <a:t>	If a person doesn’t have a healthy lifestyle, it would affect the daily routine o	a person. When 	the body gets </a:t>
            </a:r>
            <a:r>
              <a:rPr lang="en-US" b="0" i="0" u="none" strike="noStrike" dirty="0">
                <a:solidFill>
                  <a:schemeClr val="bg2">
                    <a:lumMod val="20000"/>
                    <a:lumOff val="80000"/>
                  </a:schemeClr>
                </a:solidFill>
                <a:effectLst/>
                <a:latin typeface="Manrope"/>
                <a:hlinkClick r:id="rId2">
                  <a:extLst>
                    <a:ext uri="{A12FA001-AC4F-418D-AE19-62706E023703}">
                      <ahyp:hlinkClr xmlns:ahyp="http://schemas.microsoft.com/office/drawing/2018/hyperlinkcolor" val="tx"/>
                    </a:ext>
                  </a:extLst>
                </a:hlinkClick>
              </a:rPr>
              <a:t>proper nutrition</a:t>
            </a:r>
            <a:r>
              <a:rPr lang="en-US" b="0" i="0" dirty="0">
                <a:solidFill>
                  <a:schemeClr val="bg2">
                    <a:lumMod val="20000"/>
                    <a:lumOff val="80000"/>
                  </a:schemeClr>
                </a:solidFill>
                <a:effectLst/>
                <a:latin typeface="Manrope"/>
              </a:rPr>
              <a:t>, it becomes more fit and 	healthy, improving longevity.</a:t>
            </a:r>
          </a:p>
          <a:p>
            <a:pPr marL="0" indent="0" fontAlgn="base">
              <a:buNone/>
            </a:pPr>
            <a:r>
              <a:rPr lang="en-US" b="1" i="0" dirty="0">
                <a:solidFill>
                  <a:schemeClr val="bg2">
                    <a:lumMod val="20000"/>
                    <a:lumOff val="80000"/>
                  </a:schemeClr>
                </a:solidFill>
                <a:effectLst/>
                <a:latin typeface="Manrope"/>
              </a:rPr>
              <a:t>2. Prevent diseases</a:t>
            </a:r>
            <a:endParaRPr lang="en-US" b="0" i="0" dirty="0">
              <a:solidFill>
                <a:schemeClr val="bg2">
                  <a:lumMod val="20000"/>
                  <a:lumOff val="80000"/>
                </a:schemeClr>
              </a:solidFill>
              <a:effectLst/>
              <a:latin typeface="Manrope"/>
            </a:endParaRPr>
          </a:p>
          <a:p>
            <a:pPr marL="0" indent="0" fontAlgn="base">
              <a:buNone/>
            </a:pPr>
            <a:r>
              <a:rPr lang="en-US" b="0" i="0" dirty="0">
                <a:solidFill>
                  <a:schemeClr val="bg2">
                    <a:lumMod val="20000"/>
                    <a:lumOff val="80000"/>
                  </a:schemeClr>
                </a:solidFill>
                <a:effectLst/>
                <a:latin typeface="Manrope"/>
              </a:rPr>
              <a:t>	The most important concept of leading a healthy life is to provide immunity 	strength against 	various diseases. The </a:t>
            </a:r>
            <a:r>
              <a:rPr lang="en-US" b="0" i="0" u="none" strike="noStrike" dirty="0">
                <a:solidFill>
                  <a:schemeClr val="bg2">
                    <a:lumMod val="20000"/>
                    <a:lumOff val="80000"/>
                  </a:schemeClr>
                </a:solidFill>
                <a:effectLst/>
                <a:latin typeface="Manrope"/>
                <a:hlinkClick r:id="rId3">
                  <a:extLst>
                    <a:ext uri="{A12FA001-AC4F-418D-AE19-62706E023703}">
                      <ahyp:hlinkClr xmlns:ahyp="http://schemas.microsoft.com/office/drawing/2018/hyperlinkcolor" val="tx"/>
                    </a:ext>
                  </a:extLst>
                </a:hlinkClick>
              </a:rPr>
              <a:t>immune system</a:t>
            </a:r>
            <a:r>
              <a:rPr lang="en-US" b="0" i="0" dirty="0">
                <a:solidFill>
                  <a:schemeClr val="bg2">
                    <a:lumMod val="20000"/>
                    <a:lumOff val="80000"/>
                  </a:schemeClr>
                </a:solidFill>
                <a:effectLst/>
                <a:latin typeface="Manrope"/>
              </a:rPr>
              <a:t> is the body’s natural 	</a:t>
            </a:r>
            <a:r>
              <a:rPr lang="en-US" b="0" i="0" dirty="0" err="1">
                <a:solidFill>
                  <a:schemeClr val="bg2">
                    <a:lumMod val="20000"/>
                    <a:lumOff val="80000"/>
                  </a:schemeClr>
                </a:solidFill>
                <a:effectLst/>
                <a:latin typeface="Manrope"/>
              </a:rPr>
              <a:t>defence</a:t>
            </a:r>
            <a:r>
              <a:rPr lang="en-US" b="0" i="0" dirty="0">
                <a:solidFill>
                  <a:schemeClr val="bg2">
                    <a:lumMod val="20000"/>
                    <a:lumOff val="80000"/>
                  </a:schemeClr>
                </a:solidFill>
                <a:effectLst/>
                <a:latin typeface="Manrope"/>
              </a:rPr>
              <a:t> mechanism to fight against 	foreign agents that cause harm to the 	body.</a:t>
            </a:r>
          </a:p>
          <a:p>
            <a:pPr marL="0" indent="0" algn="l" fontAlgn="base">
              <a:buNone/>
            </a:pPr>
            <a:r>
              <a:rPr lang="en-US" b="0" i="0" dirty="0">
                <a:solidFill>
                  <a:schemeClr val="bg2">
                    <a:lumMod val="20000"/>
                    <a:lumOff val="80000"/>
                  </a:schemeClr>
                </a:solidFill>
                <a:effectLst/>
                <a:latin typeface="Manrope"/>
              </a:rPr>
              <a:t>	Having a healthy body and mind is very important for overall well-being.</a:t>
            </a:r>
          </a:p>
          <a:p>
            <a:endParaRPr lang="en-IN" dirty="0"/>
          </a:p>
        </p:txBody>
      </p:sp>
      <p:pic>
        <p:nvPicPr>
          <p:cNvPr id="4" name="Picture 3">
            <a:extLst>
              <a:ext uri="{FF2B5EF4-FFF2-40B4-BE49-F238E27FC236}">
                <a16:creationId xmlns:a16="http://schemas.microsoft.com/office/drawing/2014/main" id="{B0186739-B43D-AFC3-8E91-0FDDB6ABBCD7}"/>
              </a:ext>
            </a:extLst>
          </p:cNvPr>
          <p:cNvPicPr>
            <a:picLocks noChangeAspect="1"/>
          </p:cNvPicPr>
          <p:nvPr/>
        </p:nvPicPr>
        <p:blipFill>
          <a:blip r:embed="rId4"/>
          <a:stretch>
            <a:fillRect/>
          </a:stretch>
        </p:blipFill>
        <p:spPr>
          <a:xfrm>
            <a:off x="8270240" y="0"/>
            <a:ext cx="3921760" cy="6858000"/>
          </a:xfrm>
          <a:prstGeom prst="rect">
            <a:avLst/>
          </a:prstGeom>
        </p:spPr>
      </p:pic>
    </p:spTree>
    <p:extLst>
      <p:ext uri="{BB962C8B-B14F-4D97-AF65-F5344CB8AC3E}">
        <p14:creationId xmlns:p14="http://schemas.microsoft.com/office/powerpoint/2010/main" val="11827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580">
                                          <p:stCondLst>
                                            <p:cond delay="0"/>
                                          </p:stCondLst>
                                        </p:cTn>
                                        <p:tgtEl>
                                          <p:spTgt spid="3">
                                            <p:txEl>
                                              <p:pRg st="3" end="3"/>
                                            </p:txEl>
                                          </p:spTgt>
                                        </p:tgtEl>
                                      </p:cBhvr>
                                    </p:animEffect>
                                    <p:anim calcmode="lin" valueType="num">
                                      <p:cBhvr>
                                        <p:cTn id="5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3" end="3"/>
                                            </p:txEl>
                                          </p:spTgt>
                                        </p:tgtEl>
                                      </p:cBhvr>
                                      <p:to x="100000" y="60000"/>
                                    </p:animScale>
                                    <p:animScale>
                                      <p:cBhvr>
                                        <p:cTn id="62" dur="166" decel="50000">
                                          <p:stCondLst>
                                            <p:cond delay="676"/>
                                          </p:stCondLst>
                                        </p:cTn>
                                        <p:tgtEl>
                                          <p:spTgt spid="3">
                                            <p:txEl>
                                              <p:pRg st="3" end="3"/>
                                            </p:txEl>
                                          </p:spTgt>
                                        </p:tgtEl>
                                      </p:cBhvr>
                                      <p:to x="100000" y="100000"/>
                                    </p:animScale>
                                    <p:animScale>
                                      <p:cBhvr>
                                        <p:cTn id="63" dur="26">
                                          <p:stCondLst>
                                            <p:cond delay="1312"/>
                                          </p:stCondLst>
                                        </p:cTn>
                                        <p:tgtEl>
                                          <p:spTgt spid="3">
                                            <p:txEl>
                                              <p:pRg st="3" end="3"/>
                                            </p:txEl>
                                          </p:spTgt>
                                        </p:tgtEl>
                                      </p:cBhvr>
                                      <p:to x="100000" y="80000"/>
                                    </p:animScale>
                                    <p:animScale>
                                      <p:cBhvr>
                                        <p:cTn id="64" dur="166" decel="50000">
                                          <p:stCondLst>
                                            <p:cond delay="1338"/>
                                          </p:stCondLst>
                                        </p:cTn>
                                        <p:tgtEl>
                                          <p:spTgt spid="3">
                                            <p:txEl>
                                              <p:pRg st="3" end="3"/>
                                            </p:txEl>
                                          </p:spTgt>
                                        </p:tgtEl>
                                      </p:cBhvr>
                                      <p:to x="100000" y="100000"/>
                                    </p:animScale>
                                    <p:animScale>
                                      <p:cBhvr>
                                        <p:cTn id="65" dur="26">
                                          <p:stCondLst>
                                            <p:cond delay="1642"/>
                                          </p:stCondLst>
                                        </p:cTn>
                                        <p:tgtEl>
                                          <p:spTgt spid="3">
                                            <p:txEl>
                                              <p:pRg st="3" end="3"/>
                                            </p:txEl>
                                          </p:spTgt>
                                        </p:tgtEl>
                                      </p:cBhvr>
                                      <p:to x="100000" y="90000"/>
                                    </p:animScale>
                                    <p:animScale>
                                      <p:cBhvr>
                                        <p:cTn id="66" dur="166" decel="50000">
                                          <p:stCondLst>
                                            <p:cond delay="1668"/>
                                          </p:stCondLst>
                                        </p:cTn>
                                        <p:tgtEl>
                                          <p:spTgt spid="3">
                                            <p:txEl>
                                              <p:pRg st="3" end="3"/>
                                            </p:txEl>
                                          </p:spTgt>
                                        </p:tgtEl>
                                      </p:cBhvr>
                                      <p:to x="100000" y="100000"/>
                                    </p:animScale>
                                    <p:animScale>
                                      <p:cBhvr>
                                        <p:cTn id="67" dur="26">
                                          <p:stCondLst>
                                            <p:cond delay="1808"/>
                                          </p:stCondLst>
                                        </p:cTn>
                                        <p:tgtEl>
                                          <p:spTgt spid="3">
                                            <p:txEl>
                                              <p:pRg st="3" end="3"/>
                                            </p:txEl>
                                          </p:spTgt>
                                        </p:tgtEl>
                                      </p:cBhvr>
                                      <p:to x="100000" y="95000"/>
                                    </p:animScale>
                                    <p:animScale>
                                      <p:cBhvr>
                                        <p:cTn id="68" dur="166" decel="50000">
                                          <p:stCondLst>
                                            <p:cond delay="1834"/>
                                          </p:stCondLst>
                                        </p:cTn>
                                        <p:tgtEl>
                                          <p:spTgt spid="3">
                                            <p:txEl>
                                              <p:pRg st="3" end="3"/>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wipe(down)">
                                      <p:cBhvr>
                                        <p:cTn id="71" dur="580">
                                          <p:stCondLst>
                                            <p:cond delay="0"/>
                                          </p:stCondLst>
                                        </p:cTn>
                                        <p:tgtEl>
                                          <p:spTgt spid="3">
                                            <p:txEl>
                                              <p:pRg st="4" end="4"/>
                                            </p:txEl>
                                          </p:spTgt>
                                        </p:tgtEl>
                                      </p:cBhvr>
                                    </p:animEffect>
                                    <p:anim calcmode="lin" valueType="num">
                                      <p:cBhvr>
                                        <p:cTn id="7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4" end="4"/>
                                            </p:txEl>
                                          </p:spTgt>
                                        </p:tgtEl>
                                      </p:cBhvr>
                                      <p:to x="100000" y="60000"/>
                                    </p:animScale>
                                    <p:animScale>
                                      <p:cBhvr>
                                        <p:cTn id="78" dur="166" decel="50000">
                                          <p:stCondLst>
                                            <p:cond delay="676"/>
                                          </p:stCondLst>
                                        </p:cTn>
                                        <p:tgtEl>
                                          <p:spTgt spid="3">
                                            <p:txEl>
                                              <p:pRg st="4" end="4"/>
                                            </p:txEl>
                                          </p:spTgt>
                                        </p:tgtEl>
                                      </p:cBhvr>
                                      <p:to x="100000" y="100000"/>
                                    </p:animScale>
                                    <p:animScale>
                                      <p:cBhvr>
                                        <p:cTn id="79" dur="26">
                                          <p:stCondLst>
                                            <p:cond delay="1312"/>
                                          </p:stCondLst>
                                        </p:cTn>
                                        <p:tgtEl>
                                          <p:spTgt spid="3">
                                            <p:txEl>
                                              <p:pRg st="4" end="4"/>
                                            </p:txEl>
                                          </p:spTgt>
                                        </p:tgtEl>
                                      </p:cBhvr>
                                      <p:to x="100000" y="80000"/>
                                    </p:animScale>
                                    <p:animScale>
                                      <p:cBhvr>
                                        <p:cTn id="80" dur="166" decel="50000">
                                          <p:stCondLst>
                                            <p:cond delay="1338"/>
                                          </p:stCondLst>
                                        </p:cTn>
                                        <p:tgtEl>
                                          <p:spTgt spid="3">
                                            <p:txEl>
                                              <p:pRg st="4" end="4"/>
                                            </p:txEl>
                                          </p:spTgt>
                                        </p:tgtEl>
                                      </p:cBhvr>
                                      <p:to x="100000" y="100000"/>
                                    </p:animScale>
                                    <p:animScale>
                                      <p:cBhvr>
                                        <p:cTn id="81" dur="26">
                                          <p:stCondLst>
                                            <p:cond delay="1642"/>
                                          </p:stCondLst>
                                        </p:cTn>
                                        <p:tgtEl>
                                          <p:spTgt spid="3">
                                            <p:txEl>
                                              <p:pRg st="4" end="4"/>
                                            </p:txEl>
                                          </p:spTgt>
                                        </p:tgtEl>
                                      </p:cBhvr>
                                      <p:to x="100000" y="90000"/>
                                    </p:animScale>
                                    <p:animScale>
                                      <p:cBhvr>
                                        <p:cTn id="82" dur="166" decel="50000">
                                          <p:stCondLst>
                                            <p:cond delay="1668"/>
                                          </p:stCondLst>
                                        </p:cTn>
                                        <p:tgtEl>
                                          <p:spTgt spid="3">
                                            <p:txEl>
                                              <p:pRg st="4" end="4"/>
                                            </p:txEl>
                                          </p:spTgt>
                                        </p:tgtEl>
                                      </p:cBhvr>
                                      <p:to x="100000" y="100000"/>
                                    </p:animScale>
                                    <p:animScale>
                                      <p:cBhvr>
                                        <p:cTn id="83" dur="26">
                                          <p:stCondLst>
                                            <p:cond delay="1808"/>
                                          </p:stCondLst>
                                        </p:cTn>
                                        <p:tgtEl>
                                          <p:spTgt spid="3">
                                            <p:txEl>
                                              <p:pRg st="4" end="4"/>
                                            </p:txEl>
                                          </p:spTgt>
                                        </p:tgtEl>
                                      </p:cBhvr>
                                      <p:to x="100000" y="95000"/>
                                    </p:animScale>
                                    <p:animScale>
                                      <p:cBhvr>
                                        <p:cTn id="84" dur="166" decel="50000">
                                          <p:stCondLst>
                                            <p:cond delay="1834"/>
                                          </p:stCondLst>
                                        </p:cTn>
                                        <p:tgtEl>
                                          <p:spTgt spid="3">
                                            <p:txEl>
                                              <p:pRg st="4" end="4"/>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animEffect transition="in" filter="wipe(down)">
                                      <p:cBhvr>
                                        <p:cTn id="87" dur="580">
                                          <p:stCondLst>
                                            <p:cond delay="0"/>
                                          </p:stCondLst>
                                        </p:cTn>
                                        <p:tgtEl>
                                          <p:spTgt spid="3">
                                            <p:txEl>
                                              <p:pRg st="5" end="5"/>
                                            </p:txEl>
                                          </p:spTgt>
                                        </p:tgtEl>
                                      </p:cBhvr>
                                    </p:animEffect>
                                    <p:anim calcmode="lin" valueType="num">
                                      <p:cBhvr>
                                        <p:cTn id="8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5" end="5"/>
                                            </p:txEl>
                                          </p:spTgt>
                                        </p:tgtEl>
                                      </p:cBhvr>
                                      <p:to x="100000" y="60000"/>
                                    </p:animScale>
                                    <p:animScale>
                                      <p:cBhvr>
                                        <p:cTn id="94" dur="166" decel="50000">
                                          <p:stCondLst>
                                            <p:cond delay="676"/>
                                          </p:stCondLst>
                                        </p:cTn>
                                        <p:tgtEl>
                                          <p:spTgt spid="3">
                                            <p:txEl>
                                              <p:pRg st="5" end="5"/>
                                            </p:txEl>
                                          </p:spTgt>
                                        </p:tgtEl>
                                      </p:cBhvr>
                                      <p:to x="100000" y="100000"/>
                                    </p:animScale>
                                    <p:animScale>
                                      <p:cBhvr>
                                        <p:cTn id="95" dur="26">
                                          <p:stCondLst>
                                            <p:cond delay="1312"/>
                                          </p:stCondLst>
                                        </p:cTn>
                                        <p:tgtEl>
                                          <p:spTgt spid="3">
                                            <p:txEl>
                                              <p:pRg st="5" end="5"/>
                                            </p:txEl>
                                          </p:spTgt>
                                        </p:tgtEl>
                                      </p:cBhvr>
                                      <p:to x="100000" y="80000"/>
                                    </p:animScale>
                                    <p:animScale>
                                      <p:cBhvr>
                                        <p:cTn id="96" dur="166" decel="50000">
                                          <p:stCondLst>
                                            <p:cond delay="1338"/>
                                          </p:stCondLst>
                                        </p:cTn>
                                        <p:tgtEl>
                                          <p:spTgt spid="3">
                                            <p:txEl>
                                              <p:pRg st="5" end="5"/>
                                            </p:txEl>
                                          </p:spTgt>
                                        </p:tgtEl>
                                      </p:cBhvr>
                                      <p:to x="100000" y="100000"/>
                                    </p:animScale>
                                    <p:animScale>
                                      <p:cBhvr>
                                        <p:cTn id="97" dur="26">
                                          <p:stCondLst>
                                            <p:cond delay="1642"/>
                                          </p:stCondLst>
                                        </p:cTn>
                                        <p:tgtEl>
                                          <p:spTgt spid="3">
                                            <p:txEl>
                                              <p:pRg st="5" end="5"/>
                                            </p:txEl>
                                          </p:spTgt>
                                        </p:tgtEl>
                                      </p:cBhvr>
                                      <p:to x="100000" y="90000"/>
                                    </p:animScale>
                                    <p:animScale>
                                      <p:cBhvr>
                                        <p:cTn id="98" dur="166" decel="50000">
                                          <p:stCondLst>
                                            <p:cond delay="1668"/>
                                          </p:stCondLst>
                                        </p:cTn>
                                        <p:tgtEl>
                                          <p:spTgt spid="3">
                                            <p:txEl>
                                              <p:pRg st="5" end="5"/>
                                            </p:txEl>
                                          </p:spTgt>
                                        </p:tgtEl>
                                      </p:cBhvr>
                                      <p:to x="100000" y="100000"/>
                                    </p:animScale>
                                    <p:animScale>
                                      <p:cBhvr>
                                        <p:cTn id="99" dur="26">
                                          <p:stCondLst>
                                            <p:cond delay="1808"/>
                                          </p:stCondLst>
                                        </p:cTn>
                                        <p:tgtEl>
                                          <p:spTgt spid="3">
                                            <p:txEl>
                                              <p:pRg st="5" end="5"/>
                                            </p:txEl>
                                          </p:spTgt>
                                        </p:tgtEl>
                                      </p:cBhvr>
                                      <p:to x="100000" y="95000"/>
                                    </p:animScale>
                                    <p:animScale>
                                      <p:cBhvr>
                                        <p:cTn id="100" dur="166" decel="50000">
                                          <p:stCondLst>
                                            <p:cond delay="1834"/>
                                          </p:stCondLst>
                                        </p:cTn>
                                        <p:tgtEl>
                                          <p:spTgt spid="3">
                                            <p:txEl>
                                              <p:pRg st="5" end="5"/>
                                            </p:txEl>
                                          </p:spTgt>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3">
                                            <p:txEl>
                                              <p:pRg st="6" end="6"/>
                                            </p:txEl>
                                          </p:spTgt>
                                        </p:tgtEl>
                                        <p:attrNameLst>
                                          <p:attrName>style.visibility</p:attrName>
                                        </p:attrNameLst>
                                      </p:cBhvr>
                                      <p:to>
                                        <p:strVal val="visible"/>
                                      </p:to>
                                    </p:set>
                                    <p:animEffect transition="in" filter="wipe(down)">
                                      <p:cBhvr>
                                        <p:cTn id="103" dur="580">
                                          <p:stCondLst>
                                            <p:cond delay="0"/>
                                          </p:stCondLst>
                                        </p:cTn>
                                        <p:tgtEl>
                                          <p:spTgt spid="3">
                                            <p:txEl>
                                              <p:pRg st="6" end="6"/>
                                            </p:txEl>
                                          </p:spTgt>
                                        </p:tgtEl>
                                      </p:cBhvr>
                                    </p:animEffect>
                                    <p:anim calcmode="lin" valueType="num">
                                      <p:cBhvr>
                                        <p:cTn id="10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3">
                                            <p:txEl>
                                              <p:pRg st="6" end="6"/>
                                            </p:txEl>
                                          </p:spTgt>
                                        </p:tgtEl>
                                      </p:cBhvr>
                                      <p:to x="100000" y="60000"/>
                                    </p:animScale>
                                    <p:animScale>
                                      <p:cBhvr>
                                        <p:cTn id="110" dur="166" decel="50000">
                                          <p:stCondLst>
                                            <p:cond delay="676"/>
                                          </p:stCondLst>
                                        </p:cTn>
                                        <p:tgtEl>
                                          <p:spTgt spid="3">
                                            <p:txEl>
                                              <p:pRg st="6" end="6"/>
                                            </p:txEl>
                                          </p:spTgt>
                                        </p:tgtEl>
                                      </p:cBhvr>
                                      <p:to x="100000" y="100000"/>
                                    </p:animScale>
                                    <p:animScale>
                                      <p:cBhvr>
                                        <p:cTn id="111" dur="26">
                                          <p:stCondLst>
                                            <p:cond delay="1312"/>
                                          </p:stCondLst>
                                        </p:cTn>
                                        <p:tgtEl>
                                          <p:spTgt spid="3">
                                            <p:txEl>
                                              <p:pRg st="6" end="6"/>
                                            </p:txEl>
                                          </p:spTgt>
                                        </p:tgtEl>
                                      </p:cBhvr>
                                      <p:to x="100000" y="80000"/>
                                    </p:animScale>
                                    <p:animScale>
                                      <p:cBhvr>
                                        <p:cTn id="112" dur="166" decel="50000">
                                          <p:stCondLst>
                                            <p:cond delay="1338"/>
                                          </p:stCondLst>
                                        </p:cTn>
                                        <p:tgtEl>
                                          <p:spTgt spid="3">
                                            <p:txEl>
                                              <p:pRg st="6" end="6"/>
                                            </p:txEl>
                                          </p:spTgt>
                                        </p:tgtEl>
                                      </p:cBhvr>
                                      <p:to x="100000" y="100000"/>
                                    </p:animScale>
                                    <p:animScale>
                                      <p:cBhvr>
                                        <p:cTn id="113" dur="26">
                                          <p:stCondLst>
                                            <p:cond delay="1642"/>
                                          </p:stCondLst>
                                        </p:cTn>
                                        <p:tgtEl>
                                          <p:spTgt spid="3">
                                            <p:txEl>
                                              <p:pRg st="6" end="6"/>
                                            </p:txEl>
                                          </p:spTgt>
                                        </p:tgtEl>
                                      </p:cBhvr>
                                      <p:to x="100000" y="90000"/>
                                    </p:animScale>
                                    <p:animScale>
                                      <p:cBhvr>
                                        <p:cTn id="114" dur="166" decel="50000">
                                          <p:stCondLst>
                                            <p:cond delay="1668"/>
                                          </p:stCondLst>
                                        </p:cTn>
                                        <p:tgtEl>
                                          <p:spTgt spid="3">
                                            <p:txEl>
                                              <p:pRg st="6" end="6"/>
                                            </p:txEl>
                                          </p:spTgt>
                                        </p:tgtEl>
                                      </p:cBhvr>
                                      <p:to x="100000" y="100000"/>
                                    </p:animScale>
                                    <p:animScale>
                                      <p:cBhvr>
                                        <p:cTn id="115" dur="26">
                                          <p:stCondLst>
                                            <p:cond delay="1808"/>
                                          </p:stCondLst>
                                        </p:cTn>
                                        <p:tgtEl>
                                          <p:spTgt spid="3">
                                            <p:txEl>
                                              <p:pRg st="6" end="6"/>
                                            </p:txEl>
                                          </p:spTgt>
                                        </p:tgtEl>
                                      </p:cBhvr>
                                      <p:to x="100000" y="95000"/>
                                    </p:animScale>
                                    <p:animScale>
                                      <p:cBhvr>
                                        <p:cTn id="116" dur="166" decel="50000">
                                          <p:stCondLst>
                                            <p:cond delay="1834"/>
                                          </p:stCondLst>
                                        </p:cTn>
                                        <p:tgtEl>
                                          <p:spTgt spid="3">
                                            <p:txEl>
                                              <p:pRg st="6" end="6"/>
                                            </p:txEl>
                                          </p:spTgt>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3">
                                            <p:txEl>
                                              <p:pRg st="7" end="7"/>
                                            </p:txEl>
                                          </p:spTgt>
                                        </p:tgtEl>
                                        <p:attrNameLst>
                                          <p:attrName>style.visibility</p:attrName>
                                        </p:attrNameLst>
                                      </p:cBhvr>
                                      <p:to>
                                        <p:strVal val="visible"/>
                                      </p:to>
                                    </p:set>
                                    <p:animEffect transition="in" filter="wipe(down)">
                                      <p:cBhvr>
                                        <p:cTn id="119" dur="580">
                                          <p:stCondLst>
                                            <p:cond delay="0"/>
                                          </p:stCondLst>
                                        </p:cTn>
                                        <p:tgtEl>
                                          <p:spTgt spid="3">
                                            <p:txEl>
                                              <p:pRg st="7" end="7"/>
                                            </p:txEl>
                                          </p:spTgt>
                                        </p:tgtEl>
                                      </p:cBhvr>
                                    </p:animEffect>
                                    <p:anim calcmode="lin" valueType="num">
                                      <p:cBhvr>
                                        <p:cTn id="120"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25" dur="26">
                                          <p:stCondLst>
                                            <p:cond delay="650"/>
                                          </p:stCondLst>
                                        </p:cTn>
                                        <p:tgtEl>
                                          <p:spTgt spid="3">
                                            <p:txEl>
                                              <p:pRg st="7" end="7"/>
                                            </p:txEl>
                                          </p:spTgt>
                                        </p:tgtEl>
                                      </p:cBhvr>
                                      <p:to x="100000" y="60000"/>
                                    </p:animScale>
                                    <p:animScale>
                                      <p:cBhvr>
                                        <p:cTn id="126" dur="166" decel="50000">
                                          <p:stCondLst>
                                            <p:cond delay="676"/>
                                          </p:stCondLst>
                                        </p:cTn>
                                        <p:tgtEl>
                                          <p:spTgt spid="3">
                                            <p:txEl>
                                              <p:pRg st="7" end="7"/>
                                            </p:txEl>
                                          </p:spTgt>
                                        </p:tgtEl>
                                      </p:cBhvr>
                                      <p:to x="100000" y="100000"/>
                                    </p:animScale>
                                    <p:animScale>
                                      <p:cBhvr>
                                        <p:cTn id="127" dur="26">
                                          <p:stCondLst>
                                            <p:cond delay="1312"/>
                                          </p:stCondLst>
                                        </p:cTn>
                                        <p:tgtEl>
                                          <p:spTgt spid="3">
                                            <p:txEl>
                                              <p:pRg st="7" end="7"/>
                                            </p:txEl>
                                          </p:spTgt>
                                        </p:tgtEl>
                                      </p:cBhvr>
                                      <p:to x="100000" y="80000"/>
                                    </p:animScale>
                                    <p:animScale>
                                      <p:cBhvr>
                                        <p:cTn id="128" dur="166" decel="50000">
                                          <p:stCondLst>
                                            <p:cond delay="1338"/>
                                          </p:stCondLst>
                                        </p:cTn>
                                        <p:tgtEl>
                                          <p:spTgt spid="3">
                                            <p:txEl>
                                              <p:pRg st="7" end="7"/>
                                            </p:txEl>
                                          </p:spTgt>
                                        </p:tgtEl>
                                      </p:cBhvr>
                                      <p:to x="100000" y="100000"/>
                                    </p:animScale>
                                    <p:animScale>
                                      <p:cBhvr>
                                        <p:cTn id="129" dur="26">
                                          <p:stCondLst>
                                            <p:cond delay="1642"/>
                                          </p:stCondLst>
                                        </p:cTn>
                                        <p:tgtEl>
                                          <p:spTgt spid="3">
                                            <p:txEl>
                                              <p:pRg st="7" end="7"/>
                                            </p:txEl>
                                          </p:spTgt>
                                        </p:tgtEl>
                                      </p:cBhvr>
                                      <p:to x="100000" y="90000"/>
                                    </p:animScale>
                                    <p:animScale>
                                      <p:cBhvr>
                                        <p:cTn id="130" dur="166" decel="50000">
                                          <p:stCondLst>
                                            <p:cond delay="1668"/>
                                          </p:stCondLst>
                                        </p:cTn>
                                        <p:tgtEl>
                                          <p:spTgt spid="3">
                                            <p:txEl>
                                              <p:pRg st="7" end="7"/>
                                            </p:txEl>
                                          </p:spTgt>
                                        </p:tgtEl>
                                      </p:cBhvr>
                                      <p:to x="100000" y="100000"/>
                                    </p:animScale>
                                    <p:animScale>
                                      <p:cBhvr>
                                        <p:cTn id="131" dur="26">
                                          <p:stCondLst>
                                            <p:cond delay="1808"/>
                                          </p:stCondLst>
                                        </p:cTn>
                                        <p:tgtEl>
                                          <p:spTgt spid="3">
                                            <p:txEl>
                                              <p:pRg st="7" end="7"/>
                                            </p:txEl>
                                          </p:spTgt>
                                        </p:tgtEl>
                                      </p:cBhvr>
                                      <p:to x="100000" y="95000"/>
                                    </p:animScale>
                                    <p:animScale>
                                      <p:cBhvr>
                                        <p:cTn id="132"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F2BD9-D6C5-77FE-6584-C8E727FF6DEA}"/>
              </a:ext>
            </a:extLst>
          </p:cNvPr>
          <p:cNvSpPr>
            <a:spLocks noGrp="1"/>
          </p:cNvSpPr>
          <p:nvPr>
            <p:ph idx="1"/>
          </p:nvPr>
        </p:nvSpPr>
        <p:spPr>
          <a:xfrm>
            <a:off x="351472" y="619760"/>
            <a:ext cx="7288848" cy="5862320"/>
          </a:xfrm>
        </p:spPr>
        <p:txBody>
          <a:bodyPr>
            <a:normAutofit/>
          </a:bodyPr>
          <a:lstStyle/>
          <a:p>
            <a:pPr marL="0" indent="0" algn="l" fontAlgn="base">
              <a:buNone/>
            </a:pPr>
            <a:r>
              <a:rPr lang="en-US" b="1" i="0" dirty="0">
                <a:solidFill>
                  <a:schemeClr val="bg2">
                    <a:lumMod val="20000"/>
                    <a:lumOff val="80000"/>
                  </a:schemeClr>
                </a:solidFill>
                <a:effectLst/>
                <a:latin typeface="Manrope"/>
              </a:rPr>
              <a:t>	3. Improve mental health</a:t>
            </a:r>
            <a:endParaRPr lang="en-US" b="0" i="0" dirty="0">
              <a:solidFill>
                <a:schemeClr val="bg2">
                  <a:lumMod val="20000"/>
                  <a:lumOff val="80000"/>
                </a:schemeClr>
              </a:solidFill>
              <a:effectLst/>
              <a:latin typeface="Manrope"/>
            </a:endParaRPr>
          </a:p>
          <a:p>
            <a:pPr algn="l" fontAlgn="base"/>
            <a:r>
              <a:rPr lang="en-US" b="0" i="0" dirty="0">
                <a:solidFill>
                  <a:schemeClr val="bg2">
                    <a:lumMod val="20000"/>
                    <a:lumOff val="80000"/>
                  </a:schemeClr>
                </a:solidFill>
                <a:effectLst/>
                <a:latin typeface="Manrope"/>
              </a:rPr>
              <a:t>Only when a person is </a:t>
            </a:r>
            <a:r>
              <a:rPr lang="en-US" b="0" i="0" u="none" strike="noStrike" dirty="0">
                <a:solidFill>
                  <a:schemeClr val="bg2">
                    <a:lumMod val="20000"/>
                    <a:lumOff val="80000"/>
                  </a:schemeClr>
                </a:solidFill>
                <a:effectLst/>
                <a:latin typeface="Manrope"/>
                <a:hlinkClick r:id="rId2">
                  <a:extLst>
                    <a:ext uri="{A12FA001-AC4F-418D-AE19-62706E023703}">
                      <ahyp:hlinkClr xmlns:ahyp="http://schemas.microsoft.com/office/drawing/2018/hyperlinkcolor" val="tx"/>
                    </a:ext>
                  </a:extLst>
                </a:hlinkClick>
              </a:rPr>
              <a:t>happy</a:t>
            </a:r>
            <a:r>
              <a:rPr lang="en-US" b="0" i="0" dirty="0">
                <a:solidFill>
                  <a:schemeClr val="bg2">
                    <a:lumMod val="20000"/>
                    <a:lumOff val="80000"/>
                  </a:schemeClr>
                </a:solidFill>
                <a:effectLst/>
                <a:latin typeface="Manrope"/>
              </a:rPr>
              <a:t> mentally, they would perform productively. Mental health is equally important as physical health</a:t>
            </a:r>
          </a:p>
          <a:p>
            <a:pPr marL="0" indent="0" algn="l" fontAlgn="base">
              <a:buNone/>
            </a:pPr>
            <a:r>
              <a:rPr lang="en-US" b="1" i="0" dirty="0">
                <a:solidFill>
                  <a:schemeClr val="bg2">
                    <a:lumMod val="20000"/>
                    <a:lumOff val="80000"/>
                  </a:schemeClr>
                </a:solidFill>
                <a:effectLst/>
                <a:latin typeface="Manrope"/>
              </a:rPr>
              <a:t>	4. Lead a productive life</a:t>
            </a:r>
            <a:endParaRPr lang="en-US" b="0" i="0" dirty="0">
              <a:solidFill>
                <a:schemeClr val="bg2">
                  <a:lumMod val="20000"/>
                  <a:lumOff val="80000"/>
                </a:schemeClr>
              </a:solidFill>
              <a:effectLst/>
              <a:latin typeface="Manrope"/>
            </a:endParaRPr>
          </a:p>
          <a:p>
            <a:pPr algn="l" fontAlgn="base"/>
            <a:r>
              <a:rPr lang="en-US" b="0" i="0" dirty="0">
                <a:solidFill>
                  <a:schemeClr val="bg2">
                    <a:lumMod val="20000"/>
                    <a:lumOff val="80000"/>
                  </a:schemeClr>
                </a:solidFill>
                <a:effectLst/>
                <a:latin typeface="Manrope"/>
              </a:rPr>
              <a:t>A healthy person would serve his/her community and nation. Only when a person is not affected by any </a:t>
            </a:r>
            <a:r>
              <a:rPr lang="en-US" b="0" i="0" dirty="0" err="1">
                <a:solidFill>
                  <a:schemeClr val="bg2">
                    <a:lumMod val="20000"/>
                    <a:lumOff val="80000"/>
                  </a:schemeClr>
                </a:solidFill>
                <a:effectLst/>
                <a:latin typeface="Manrope"/>
              </a:rPr>
              <a:t>disease,he</a:t>
            </a:r>
            <a:r>
              <a:rPr lang="en-US" b="0" i="0" dirty="0">
                <a:solidFill>
                  <a:schemeClr val="bg2">
                    <a:lumMod val="20000"/>
                    <a:lumOff val="80000"/>
                  </a:schemeClr>
                </a:solidFill>
                <a:effectLst/>
                <a:latin typeface="Manrope"/>
              </a:rPr>
              <a:t>/she is considered </a:t>
            </a:r>
            <a:r>
              <a:rPr lang="en-US" b="0" i="0" dirty="0" err="1">
                <a:solidFill>
                  <a:schemeClr val="bg2">
                    <a:lumMod val="20000"/>
                    <a:lumOff val="80000"/>
                  </a:schemeClr>
                </a:solidFill>
                <a:effectLst/>
                <a:latin typeface="Manrope"/>
              </a:rPr>
              <a:t>healthy.This</a:t>
            </a:r>
            <a:r>
              <a:rPr lang="en-US" b="0" i="0" dirty="0">
                <a:solidFill>
                  <a:schemeClr val="bg2">
                    <a:lumMod val="20000"/>
                    <a:lumOff val="80000"/>
                  </a:schemeClr>
                </a:solidFill>
                <a:effectLst/>
                <a:latin typeface="Manrope"/>
              </a:rPr>
              <a:t> </a:t>
            </a:r>
            <a:r>
              <a:rPr lang="en-US" b="0" i="0" dirty="0" err="1">
                <a:solidFill>
                  <a:schemeClr val="bg2">
                    <a:lumMod val="20000"/>
                    <a:lumOff val="80000"/>
                  </a:schemeClr>
                </a:solidFill>
                <a:effectLst/>
                <a:latin typeface="Manrope"/>
              </a:rPr>
              <a:t>inturn</a:t>
            </a:r>
            <a:r>
              <a:rPr lang="en-US" b="0" i="0" dirty="0">
                <a:solidFill>
                  <a:schemeClr val="bg2">
                    <a:lumMod val="20000"/>
                    <a:lumOff val="80000"/>
                  </a:schemeClr>
                </a:solidFill>
                <a:effectLst/>
                <a:latin typeface="Manrope"/>
              </a:rPr>
              <a:t> would help them to serve better.</a:t>
            </a:r>
          </a:p>
          <a:p>
            <a:pPr algn="l" fontAlgn="base"/>
            <a:r>
              <a:rPr lang="en-US" b="1" i="0" dirty="0">
                <a:solidFill>
                  <a:schemeClr val="bg2">
                    <a:lumMod val="20000"/>
                    <a:lumOff val="80000"/>
                  </a:schemeClr>
                </a:solidFill>
                <a:effectLst/>
                <a:latin typeface="Manrope"/>
              </a:rPr>
              <a:t>5. Financial benefits</a:t>
            </a:r>
            <a:endParaRPr lang="en-US" b="0" i="0" dirty="0">
              <a:solidFill>
                <a:schemeClr val="bg2">
                  <a:lumMod val="20000"/>
                  <a:lumOff val="80000"/>
                </a:schemeClr>
              </a:solidFill>
              <a:effectLst/>
              <a:latin typeface="Manrope"/>
            </a:endParaRPr>
          </a:p>
          <a:p>
            <a:pPr algn="l" fontAlgn="base"/>
            <a:r>
              <a:rPr lang="en-US" b="0" i="0" dirty="0">
                <a:solidFill>
                  <a:schemeClr val="bg2">
                    <a:lumMod val="20000"/>
                    <a:lumOff val="80000"/>
                  </a:schemeClr>
                </a:solidFill>
                <a:effectLst/>
                <a:latin typeface="Manrope"/>
              </a:rPr>
              <a:t>The cost of medical expenses is rising. Only if a person invests in health right from a young age they would prevent or reduce the extent to which they develop a disease.</a:t>
            </a:r>
          </a:p>
          <a:p>
            <a:pPr algn="l" fontAlgn="base"/>
            <a:r>
              <a:rPr lang="en-US" b="0" i="0" dirty="0">
                <a:solidFill>
                  <a:schemeClr val="bg2">
                    <a:lumMod val="20000"/>
                    <a:lumOff val="80000"/>
                  </a:schemeClr>
                </a:solidFill>
                <a:effectLst/>
                <a:latin typeface="Manrope"/>
              </a:rPr>
              <a:t>By having good health, they can reduce the possibilities of themselves getting hospitalized and minimize the cost incurred for medical treatment.</a:t>
            </a:r>
          </a:p>
          <a:p>
            <a:endParaRPr lang="en-IN" dirty="0"/>
          </a:p>
        </p:txBody>
      </p:sp>
      <p:pic>
        <p:nvPicPr>
          <p:cNvPr id="4" name="Picture 3">
            <a:extLst>
              <a:ext uri="{FF2B5EF4-FFF2-40B4-BE49-F238E27FC236}">
                <a16:creationId xmlns:a16="http://schemas.microsoft.com/office/drawing/2014/main" id="{9289C497-341D-950E-DBEF-D2019C32D863}"/>
              </a:ext>
            </a:extLst>
          </p:cNvPr>
          <p:cNvPicPr>
            <a:picLocks noChangeAspect="1"/>
          </p:cNvPicPr>
          <p:nvPr/>
        </p:nvPicPr>
        <p:blipFill>
          <a:blip r:embed="rId3"/>
          <a:stretch>
            <a:fillRect/>
          </a:stretch>
        </p:blipFill>
        <p:spPr>
          <a:xfrm>
            <a:off x="8077200" y="0"/>
            <a:ext cx="4114800" cy="6858000"/>
          </a:xfrm>
          <a:prstGeom prst="rect">
            <a:avLst/>
          </a:prstGeom>
        </p:spPr>
      </p:pic>
    </p:spTree>
    <p:extLst>
      <p:ext uri="{BB962C8B-B14F-4D97-AF65-F5344CB8AC3E}">
        <p14:creationId xmlns:p14="http://schemas.microsoft.com/office/powerpoint/2010/main" val="347656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3">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3">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3">
                                            <p:txEl>
                                              <p:pRg st="2" end="2"/>
                                            </p:txEl>
                                          </p:spTgt>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3">
                                            <p:txEl>
                                              <p:pRg st="3" end="3"/>
                                            </p:txEl>
                                          </p:spTgt>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3">
                                            <p:txEl>
                                              <p:pRg st="4" end="4"/>
                                            </p:txEl>
                                          </p:spTgt>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3">
                                            <p:txEl>
                                              <p:pRg st="5" end="5"/>
                                            </p:txEl>
                                          </p:spTgt>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3">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4E98-EE99-0CDD-3C75-3F416DD5E9AD}"/>
              </a:ext>
            </a:extLst>
          </p:cNvPr>
          <p:cNvSpPr>
            <a:spLocks noGrp="1"/>
          </p:cNvSpPr>
          <p:nvPr>
            <p:ph type="title"/>
          </p:nvPr>
        </p:nvSpPr>
        <p:spPr/>
        <p:txBody>
          <a:bodyPr/>
          <a:lstStyle/>
          <a:p>
            <a:r>
              <a:rPr lang="en-IN" dirty="0"/>
              <a:t>Factors Influencing Health</a:t>
            </a:r>
          </a:p>
        </p:txBody>
      </p:sp>
      <p:pic>
        <p:nvPicPr>
          <p:cNvPr id="4" name="Content Placeholder 3">
            <a:extLst>
              <a:ext uri="{FF2B5EF4-FFF2-40B4-BE49-F238E27FC236}">
                <a16:creationId xmlns:a16="http://schemas.microsoft.com/office/drawing/2014/main" id="{D937CC17-F59B-A52C-1A57-70B60E0D0CC2}"/>
              </a:ext>
            </a:extLst>
          </p:cNvPr>
          <p:cNvPicPr>
            <a:picLocks noGrp="1" noChangeAspect="1"/>
          </p:cNvPicPr>
          <p:nvPr>
            <p:ph idx="1"/>
          </p:nvPr>
        </p:nvPicPr>
        <p:blipFill>
          <a:blip r:embed="rId2"/>
          <a:stretch>
            <a:fillRect/>
          </a:stretch>
        </p:blipFill>
        <p:spPr>
          <a:xfrm>
            <a:off x="1300481" y="1666240"/>
            <a:ext cx="8831634" cy="4968240"/>
          </a:xfrm>
          <a:prstGeom prst="rect">
            <a:avLst/>
          </a:prstGeom>
        </p:spPr>
      </p:pic>
    </p:spTree>
    <p:extLst>
      <p:ext uri="{BB962C8B-B14F-4D97-AF65-F5344CB8AC3E}">
        <p14:creationId xmlns:p14="http://schemas.microsoft.com/office/powerpoint/2010/main" val="21637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3EB5E-1A9E-DE12-2035-65532879A70E}"/>
              </a:ext>
            </a:extLst>
          </p:cNvPr>
          <p:cNvSpPr>
            <a:spLocks noGrp="1"/>
          </p:cNvSpPr>
          <p:nvPr>
            <p:ph type="title"/>
          </p:nvPr>
        </p:nvSpPr>
        <p:spPr/>
        <p:txBody>
          <a:bodyPr/>
          <a:lstStyle/>
          <a:p>
            <a:r>
              <a:rPr lang="en-US" b="1" i="0" dirty="0">
                <a:solidFill>
                  <a:schemeClr val="accent1">
                    <a:lumMod val="40000"/>
                    <a:lumOff val="60000"/>
                  </a:schemeClr>
                </a:solidFill>
                <a:effectLst/>
                <a:latin typeface="Manrope"/>
              </a:rPr>
              <a:t>How can we achieve good health?</a:t>
            </a:r>
            <a:br>
              <a:rPr lang="en-US" b="1" i="0" dirty="0">
                <a:solidFill>
                  <a:srgbClr val="21243C"/>
                </a:solidFill>
                <a:effectLst/>
                <a:latin typeface="Manrope"/>
              </a:rPr>
            </a:br>
            <a:endParaRPr lang="en-IN" dirty="0"/>
          </a:p>
        </p:txBody>
      </p:sp>
      <p:sp>
        <p:nvSpPr>
          <p:cNvPr id="3" name="Content Placeholder 2">
            <a:extLst>
              <a:ext uri="{FF2B5EF4-FFF2-40B4-BE49-F238E27FC236}">
                <a16:creationId xmlns:a16="http://schemas.microsoft.com/office/drawing/2014/main" id="{A8684DD6-7959-5AAB-FCA3-DBA303F70081}"/>
              </a:ext>
            </a:extLst>
          </p:cNvPr>
          <p:cNvSpPr>
            <a:spLocks noGrp="1"/>
          </p:cNvSpPr>
          <p:nvPr>
            <p:ph idx="1"/>
          </p:nvPr>
        </p:nvSpPr>
        <p:spPr>
          <a:xfrm>
            <a:off x="270193" y="1853248"/>
            <a:ext cx="8426768" cy="4832032"/>
          </a:xfrm>
        </p:spPr>
        <p:txBody>
          <a:bodyPr>
            <a:normAutofit fontScale="85000" lnSpcReduction="20000"/>
          </a:bodyPr>
          <a:lstStyle/>
          <a:p>
            <a:pPr algn="l" fontAlgn="base"/>
            <a:r>
              <a:rPr lang="en-US" b="0" i="0" dirty="0">
                <a:solidFill>
                  <a:schemeClr val="bg2">
                    <a:lumMod val="40000"/>
                    <a:lumOff val="60000"/>
                  </a:schemeClr>
                </a:solidFill>
                <a:effectLst/>
                <a:latin typeface="Manrope"/>
              </a:rPr>
              <a:t>By adapting a few healthy lifestyles changes we can significantly improve our health.</a:t>
            </a:r>
          </a:p>
          <a:p>
            <a:pPr algn="l" fontAlgn="base"/>
            <a:r>
              <a:rPr lang="en-US" b="0" i="0" dirty="0">
                <a:solidFill>
                  <a:schemeClr val="bg2">
                    <a:lumMod val="40000"/>
                    <a:lumOff val="60000"/>
                  </a:schemeClr>
                </a:solidFill>
                <a:effectLst/>
                <a:latin typeface="Manrope"/>
              </a:rPr>
              <a:t>Consuming healthy meals</a:t>
            </a:r>
          </a:p>
          <a:p>
            <a:pPr algn="l" fontAlgn="base"/>
            <a:r>
              <a:rPr lang="en-US" b="0" i="0" dirty="0">
                <a:solidFill>
                  <a:schemeClr val="bg2">
                    <a:lumMod val="40000"/>
                    <a:lumOff val="60000"/>
                  </a:schemeClr>
                </a:solidFill>
                <a:effectLst/>
                <a:latin typeface="Manrope"/>
              </a:rPr>
              <a:t>Diet plays an important role in overall health. What we consume is directly related to health.</a:t>
            </a:r>
          </a:p>
          <a:p>
            <a:pPr algn="l" fontAlgn="base"/>
            <a:r>
              <a:rPr lang="en-US" b="0" i="0" dirty="0">
                <a:solidFill>
                  <a:schemeClr val="bg2">
                    <a:lumMod val="40000"/>
                    <a:lumOff val="60000"/>
                  </a:schemeClr>
                </a:solidFill>
                <a:effectLst/>
                <a:latin typeface="Manrope"/>
              </a:rPr>
              <a:t>Consuming a healthy diet will boost the immune system and improve overall health.</a:t>
            </a:r>
          </a:p>
          <a:p>
            <a:pPr algn="l" fontAlgn="base"/>
            <a:r>
              <a:rPr lang="en-US" b="0" i="0" dirty="0">
                <a:solidFill>
                  <a:schemeClr val="bg2">
                    <a:lumMod val="40000"/>
                    <a:lumOff val="60000"/>
                  </a:schemeClr>
                </a:solidFill>
                <a:effectLst/>
                <a:latin typeface="Manrope"/>
              </a:rPr>
              <a:t>Consuming more fruits and vegetables will improve health. Consuming fewer animal products and hydrating oneself is important.</a:t>
            </a:r>
          </a:p>
          <a:p>
            <a:pPr algn="l" fontAlgn="base"/>
            <a:r>
              <a:rPr lang="en-US" b="0" i="0" dirty="0">
                <a:solidFill>
                  <a:schemeClr val="bg2">
                    <a:lumMod val="40000"/>
                    <a:lumOff val="60000"/>
                  </a:schemeClr>
                </a:solidFill>
                <a:effectLst/>
                <a:latin typeface="Manrope"/>
              </a:rPr>
              <a:t>Regular exercise and keeping the body active will improve </a:t>
            </a:r>
            <a:r>
              <a:rPr lang="en-US" b="0" i="0" u="none" strike="noStrike" dirty="0">
                <a:solidFill>
                  <a:schemeClr val="bg2">
                    <a:lumMod val="40000"/>
                    <a:lumOff val="60000"/>
                  </a:schemeClr>
                </a:solidFill>
                <a:effectLst/>
                <a:latin typeface="Manrope"/>
                <a:hlinkClick r:id="rId2">
                  <a:extLst>
                    <a:ext uri="{A12FA001-AC4F-418D-AE19-62706E023703}">
                      <ahyp:hlinkClr xmlns:ahyp="http://schemas.microsoft.com/office/drawing/2018/hyperlinkcolor" val="tx"/>
                    </a:ext>
                  </a:extLst>
                </a:hlinkClick>
              </a:rPr>
              <a:t>bone density</a:t>
            </a:r>
            <a:r>
              <a:rPr lang="en-US" b="0" i="0" dirty="0">
                <a:solidFill>
                  <a:schemeClr val="bg2">
                    <a:lumMod val="40000"/>
                    <a:lumOff val="60000"/>
                  </a:schemeClr>
                </a:solidFill>
                <a:effectLst/>
                <a:latin typeface="Manrope"/>
              </a:rPr>
              <a:t> and muscle strength. Doing moderate to intense physical activities regularly has a lot of benefits.</a:t>
            </a:r>
          </a:p>
          <a:p>
            <a:pPr algn="l" fontAlgn="base"/>
            <a:r>
              <a:rPr lang="en-US" b="0" i="0" dirty="0">
                <a:solidFill>
                  <a:schemeClr val="bg2">
                    <a:lumMod val="40000"/>
                    <a:lumOff val="60000"/>
                  </a:schemeClr>
                </a:solidFill>
                <a:effectLst/>
                <a:latin typeface="Manrope"/>
              </a:rPr>
              <a:t>Shedding a few pounds around the waist will keep us away from </a:t>
            </a:r>
            <a:r>
              <a:rPr lang="en-US" b="0" i="0" u="none" strike="noStrike" dirty="0">
                <a:solidFill>
                  <a:schemeClr val="bg2">
                    <a:lumMod val="40000"/>
                    <a:lumOff val="60000"/>
                  </a:schemeClr>
                </a:solidFill>
                <a:effectLst/>
                <a:latin typeface="Manrope"/>
                <a:hlinkClick r:id="rId3">
                  <a:extLst>
                    <a:ext uri="{A12FA001-AC4F-418D-AE19-62706E023703}">
                      <ahyp:hlinkClr xmlns:ahyp="http://schemas.microsoft.com/office/drawing/2018/hyperlinkcolor" val="tx"/>
                    </a:ext>
                  </a:extLst>
                </a:hlinkClick>
              </a:rPr>
              <a:t>type two diabetes</a:t>
            </a:r>
            <a:r>
              <a:rPr lang="en-US" b="0" i="0" dirty="0">
                <a:solidFill>
                  <a:schemeClr val="bg2">
                    <a:lumMod val="40000"/>
                    <a:lumOff val="60000"/>
                  </a:schemeClr>
                </a:solidFill>
                <a:effectLst/>
                <a:latin typeface="Manrope"/>
              </a:rPr>
              <a:t> and other </a:t>
            </a:r>
            <a:r>
              <a:rPr lang="en-US" b="0" i="0" u="none" strike="noStrike" dirty="0">
                <a:solidFill>
                  <a:schemeClr val="bg2">
                    <a:lumMod val="40000"/>
                    <a:lumOff val="60000"/>
                  </a:schemeClr>
                </a:solidFill>
                <a:effectLst/>
                <a:latin typeface="Manrope"/>
                <a:hlinkClick r:id="rId4">
                  <a:extLst>
                    <a:ext uri="{A12FA001-AC4F-418D-AE19-62706E023703}">
                      <ahyp:hlinkClr xmlns:ahyp="http://schemas.microsoft.com/office/drawing/2018/hyperlinkcolor" val="tx"/>
                    </a:ext>
                  </a:extLst>
                </a:hlinkClick>
              </a:rPr>
              <a:t>cardiovascular diseases</a:t>
            </a:r>
            <a:r>
              <a:rPr lang="en-US" b="0" i="0" dirty="0">
                <a:solidFill>
                  <a:schemeClr val="bg2">
                    <a:lumMod val="40000"/>
                    <a:lumOff val="60000"/>
                  </a:schemeClr>
                </a:solidFill>
                <a:effectLst/>
                <a:latin typeface="Manrope"/>
              </a:rPr>
              <a:t>.</a:t>
            </a:r>
          </a:p>
          <a:p>
            <a:pPr algn="l" fontAlgn="base"/>
            <a:r>
              <a:rPr lang="en-US" b="0" i="0" dirty="0">
                <a:solidFill>
                  <a:schemeClr val="bg2">
                    <a:lumMod val="40000"/>
                    <a:lumOff val="60000"/>
                  </a:schemeClr>
                </a:solidFill>
                <a:effectLst/>
                <a:latin typeface="Manrope"/>
              </a:rPr>
              <a:t>Getting enough sleep is an important factor in improving health. Having proper </a:t>
            </a:r>
            <a:r>
              <a:rPr lang="en-US" b="0" i="0" u="none" strike="noStrike" dirty="0">
                <a:solidFill>
                  <a:schemeClr val="bg2">
                    <a:lumMod val="40000"/>
                    <a:lumOff val="60000"/>
                  </a:schemeClr>
                </a:solidFill>
                <a:effectLst/>
                <a:latin typeface="Manrope"/>
                <a:hlinkClick r:id="rId5">
                  <a:extLst>
                    <a:ext uri="{A12FA001-AC4F-418D-AE19-62706E023703}">
                      <ahyp:hlinkClr xmlns:ahyp="http://schemas.microsoft.com/office/drawing/2018/hyperlinkcolor" val="tx"/>
                    </a:ext>
                  </a:extLst>
                </a:hlinkClick>
              </a:rPr>
              <a:t>sleep improves physical and mental health</a:t>
            </a:r>
            <a:r>
              <a:rPr lang="en-US" b="0" i="0" dirty="0">
                <a:solidFill>
                  <a:schemeClr val="bg2">
                    <a:lumMod val="40000"/>
                    <a:lumOff val="60000"/>
                  </a:schemeClr>
                </a:solidFill>
                <a:effectLst/>
                <a:latin typeface="Manrope"/>
              </a:rPr>
              <a:t> and prevent various </a:t>
            </a:r>
            <a:r>
              <a:rPr lang="en-US" b="0" i="0" u="none" strike="noStrike" dirty="0">
                <a:solidFill>
                  <a:schemeClr val="bg2">
                    <a:lumMod val="40000"/>
                    <a:lumOff val="60000"/>
                  </a:schemeClr>
                </a:solidFill>
                <a:effectLst/>
                <a:latin typeface="Manrope"/>
                <a:hlinkClick r:id="rId6">
                  <a:extLst>
                    <a:ext uri="{A12FA001-AC4F-418D-AE19-62706E023703}">
                      <ahyp:hlinkClr xmlns:ahyp="http://schemas.microsoft.com/office/drawing/2018/hyperlinkcolor" val="tx"/>
                    </a:ext>
                  </a:extLst>
                </a:hlinkClick>
              </a:rPr>
              <a:t>heart diseases</a:t>
            </a:r>
            <a:r>
              <a:rPr lang="en-US" b="0" i="0" dirty="0">
                <a:solidFill>
                  <a:schemeClr val="bg2">
                    <a:lumMod val="40000"/>
                    <a:lumOff val="60000"/>
                  </a:schemeClr>
                </a:solidFill>
                <a:effectLst/>
                <a:latin typeface="Manrope"/>
              </a:rPr>
              <a:t>.</a:t>
            </a:r>
          </a:p>
          <a:p>
            <a:pPr algn="l" fontAlgn="base"/>
            <a:r>
              <a:rPr lang="en-US" b="0" i="0" dirty="0">
                <a:solidFill>
                  <a:schemeClr val="bg2">
                    <a:lumMod val="40000"/>
                    <a:lumOff val="60000"/>
                  </a:schemeClr>
                </a:solidFill>
                <a:effectLst/>
                <a:latin typeface="Manrope"/>
              </a:rPr>
              <a:t>Cutting down on refined sugar has a lot of health benefits. Refined sugar has empty calories which would increase body weight and also spike blood </a:t>
            </a:r>
            <a:r>
              <a:rPr lang="en-US" b="0" i="0" u="none" strike="noStrike" dirty="0">
                <a:solidFill>
                  <a:schemeClr val="bg2">
                    <a:lumMod val="40000"/>
                    <a:lumOff val="60000"/>
                  </a:schemeClr>
                </a:solidFill>
                <a:effectLst/>
                <a:latin typeface="Manrope"/>
                <a:hlinkClick r:id="rId7">
                  <a:extLst>
                    <a:ext uri="{A12FA001-AC4F-418D-AE19-62706E023703}">
                      <ahyp:hlinkClr xmlns:ahyp="http://schemas.microsoft.com/office/drawing/2018/hyperlinkcolor" val="tx"/>
                    </a:ext>
                  </a:extLst>
                </a:hlinkClick>
              </a:rPr>
              <a:t>glucose</a:t>
            </a:r>
            <a:r>
              <a:rPr lang="en-US" b="0" i="0" dirty="0">
                <a:solidFill>
                  <a:schemeClr val="bg2">
                    <a:lumMod val="40000"/>
                    <a:lumOff val="60000"/>
                  </a:schemeClr>
                </a:solidFill>
                <a:effectLst/>
                <a:latin typeface="Manrope"/>
              </a:rPr>
              <a:t> levels.</a:t>
            </a:r>
          </a:p>
          <a:p>
            <a:pPr algn="l" fontAlgn="base"/>
            <a:r>
              <a:rPr lang="en-US" b="0" i="0" dirty="0">
                <a:solidFill>
                  <a:schemeClr val="bg2">
                    <a:lumMod val="40000"/>
                    <a:lumOff val="60000"/>
                  </a:schemeClr>
                </a:solidFill>
                <a:effectLst/>
                <a:latin typeface="Manrope"/>
              </a:rPr>
              <a:t>All these activities and adapting healthy practices would serve beneficial for people.</a:t>
            </a:r>
          </a:p>
          <a:p>
            <a:endParaRPr lang="en-IN" dirty="0">
              <a:solidFill>
                <a:schemeClr val="bg2">
                  <a:lumMod val="40000"/>
                  <a:lumOff val="60000"/>
                </a:schemeClr>
              </a:solidFill>
            </a:endParaRPr>
          </a:p>
        </p:txBody>
      </p:sp>
      <p:pic>
        <p:nvPicPr>
          <p:cNvPr id="4" name="Picture 3">
            <a:extLst>
              <a:ext uri="{FF2B5EF4-FFF2-40B4-BE49-F238E27FC236}">
                <a16:creationId xmlns:a16="http://schemas.microsoft.com/office/drawing/2014/main" id="{0A4F209C-64BB-4FB2-31BA-6F53AA014BE5}"/>
              </a:ext>
            </a:extLst>
          </p:cNvPr>
          <p:cNvPicPr>
            <a:picLocks noChangeAspect="1"/>
          </p:cNvPicPr>
          <p:nvPr/>
        </p:nvPicPr>
        <p:blipFill>
          <a:blip r:embed="rId8"/>
          <a:stretch>
            <a:fillRect/>
          </a:stretch>
        </p:blipFill>
        <p:spPr>
          <a:xfrm>
            <a:off x="8331200" y="0"/>
            <a:ext cx="3860800" cy="3515360"/>
          </a:xfrm>
          <a:prstGeom prst="rect">
            <a:avLst/>
          </a:prstGeom>
        </p:spPr>
      </p:pic>
      <p:pic>
        <p:nvPicPr>
          <p:cNvPr id="5" name="Picture 4">
            <a:extLst>
              <a:ext uri="{FF2B5EF4-FFF2-40B4-BE49-F238E27FC236}">
                <a16:creationId xmlns:a16="http://schemas.microsoft.com/office/drawing/2014/main" id="{46565264-DC93-9493-A3CB-EE840BDD6ED1}"/>
              </a:ext>
            </a:extLst>
          </p:cNvPr>
          <p:cNvPicPr>
            <a:picLocks noChangeAspect="1"/>
          </p:cNvPicPr>
          <p:nvPr/>
        </p:nvPicPr>
        <p:blipFill>
          <a:blip r:embed="rId9"/>
          <a:stretch>
            <a:fillRect/>
          </a:stretch>
        </p:blipFill>
        <p:spPr>
          <a:xfrm>
            <a:off x="8331200" y="3515360"/>
            <a:ext cx="3860800" cy="3342640"/>
          </a:xfrm>
          <a:prstGeom prst="rect">
            <a:avLst/>
          </a:prstGeom>
        </p:spPr>
      </p:pic>
    </p:spTree>
    <p:extLst>
      <p:ext uri="{BB962C8B-B14F-4D97-AF65-F5344CB8AC3E}">
        <p14:creationId xmlns:p14="http://schemas.microsoft.com/office/powerpoint/2010/main" val="132320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CBC0-49F2-B28D-1FBF-ECE64ED2B399}"/>
              </a:ext>
            </a:extLst>
          </p:cNvPr>
          <p:cNvSpPr>
            <a:spLocks noGrp="1"/>
          </p:cNvSpPr>
          <p:nvPr>
            <p:ph type="title"/>
          </p:nvPr>
        </p:nvSpPr>
        <p:spPr/>
        <p:txBody>
          <a:bodyPr/>
          <a:lstStyle/>
          <a:p>
            <a:r>
              <a:rPr lang="en-IN" dirty="0"/>
              <a:t>Types of Wellness</a:t>
            </a:r>
          </a:p>
        </p:txBody>
      </p:sp>
      <p:sp>
        <p:nvSpPr>
          <p:cNvPr id="3" name="Content Placeholder 2">
            <a:extLst>
              <a:ext uri="{FF2B5EF4-FFF2-40B4-BE49-F238E27FC236}">
                <a16:creationId xmlns:a16="http://schemas.microsoft.com/office/drawing/2014/main" id="{390FE5FD-715E-1272-126E-A41399545E30}"/>
              </a:ext>
            </a:extLst>
          </p:cNvPr>
          <p:cNvSpPr>
            <a:spLocks noGrp="1"/>
          </p:cNvSpPr>
          <p:nvPr>
            <p:ph idx="1"/>
          </p:nvPr>
        </p:nvSpPr>
        <p:spPr>
          <a:xfrm>
            <a:off x="219393" y="1707478"/>
            <a:ext cx="7431088" cy="4195481"/>
          </a:xfrm>
        </p:spPr>
        <p:txBody>
          <a:bodyPr/>
          <a:lstStyle/>
          <a:p>
            <a:r>
              <a:rPr lang="en-US" b="0" i="0" dirty="0">
                <a:solidFill>
                  <a:schemeClr val="bg2">
                    <a:lumMod val="40000"/>
                    <a:lumOff val="60000"/>
                  </a:schemeClr>
                </a:solidFill>
                <a:effectLst/>
                <a:latin typeface="Roboto" panose="02000000000000000000" pitchFamily="2" charset="0"/>
              </a:rPr>
              <a:t>Importance of  wellness is a dynamic and ongoing process that requires conscious effort and attention to various aspects of one's life to achieve optimal health and happiness and well-being.</a:t>
            </a:r>
            <a:endParaRPr lang="en-IN" dirty="0">
              <a:solidFill>
                <a:schemeClr val="bg2">
                  <a:lumMod val="40000"/>
                  <a:lumOff val="60000"/>
                </a:schemeClr>
              </a:solidFill>
            </a:endParaRPr>
          </a:p>
        </p:txBody>
      </p:sp>
      <p:sp>
        <p:nvSpPr>
          <p:cNvPr id="5" name="TextBox 4">
            <a:extLst>
              <a:ext uri="{FF2B5EF4-FFF2-40B4-BE49-F238E27FC236}">
                <a16:creationId xmlns:a16="http://schemas.microsoft.com/office/drawing/2014/main" id="{F66750BA-3A6A-99D0-DBBC-FDDC30F213CB}"/>
              </a:ext>
            </a:extLst>
          </p:cNvPr>
          <p:cNvSpPr txBox="1"/>
          <p:nvPr/>
        </p:nvSpPr>
        <p:spPr>
          <a:xfrm>
            <a:off x="646111" y="2678559"/>
            <a:ext cx="6096000" cy="3139321"/>
          </a:xfrm>
          <a:prstGeom prst="rect">
            <a:avLst/>
          </a:prstGeom>
          <a:noFill/>
        </p:spPr>
        <p:txBody>
          <a:bodyPr wrap="square">
            <a:spAutoFit/>
          </a:bodyPr>
          <a:lstStyle/>
          <a:p>
            <a:pPr algn="just"/>
            <a:endParaRPr lang="en-US" dirty="0">
              <a:solidFill>
                <a:schemeClr val="bg2">
                  <a:lumMod val="40000"/>
                  <a:lumOff val="60000"/>
                </a:schemeClr>
              </a:solidFill>
              <a:latin typeface="Roboto" panose="02000000000000000000" pitchFamily="2" charset="0"/>
            </a:endParaRPr>
          </a:p>
          <a:p>
            <a:pPr algn="just"/>
            <a:r>
              <a:rPr lang="en-US" dirty="0">
                <a:solidFill>
                  <a:schemeClr val="bg2">
                    <a:lumMod val="40000"/>
                    <a:lumOff val="60000"/>
                  </a:schemeClr>
                </a:solidFill>
                <a:latin typeface="Roboto" panose="02000000000000000000" pitchFamily="2" charset="0"/>
              </a:rPr>
              <a:t> Here are several types of wellness, including:</a:t>
            </a:r>
          </a:p>
          <a:p>
            <a:pPr marL="285750" indent="-285750" algn="just">
              <a:buFont typeface="Wingdings" panose="05000000000000000000" pitchFamily="2" charset="2"/>
              <a:buChar char="Ø"/>
            </a:pPr>
            <a:r>
              <a:rPr lang="en-US" b="1" dirty="0">
                <a:solidFill>
                  <a:schemeClr val="bg2">
                    <a:lumMod val="40000"/>
                    <a:lumOff val="60000"/>
                  </a:schemeClr>
                </a:solidFill>
                <a:latin typeface="Roboto" panose="02000000000000000000" pitchFamily="2" charset="0"/>
              </a:rPr>
              <a:t>Physical Wellness:</a:t>
            </a:r>
            <a:r>
              <a:rPr lang="en-US" dirty="0">
                <a:solidFill>
                  <a:schemeClr val="bg2">
                    <a:lumMod val="40000"/>
                    <a:lumOff val="60000"/>
                  </a:schemeClr>
                </a:solidFill>
                <a:latin typeface="Roboto" panose="02000000000000000000" pitchFamily="2" charset="0"/>
              </a:rPr>
              <a:t> Importance of Wellness refers to the state of health and involves taking care of one's body through exercise, nutrition, and rest.</a:t>
            </a:r>
          </a:p>
          <a:p>
            <a:pPr marL="285750" indent="-285750">
              <a:buFont typeface="Wingdings" panose="05000000000000000000" pitchFamily="2" charset="2"/>
              <a:buChar char="Ø"/>
            </a:pPr>
            <a:r>
              <a:rPr lang="en-US" b="1" dirty="0">
                <a:solidFill>
                  <a:schemeClr val="bg2">
                    <a:lumMod val="40000"/>
                    <a:lumOff val="60000"/>
                  </a:schemeClr>
                </a:solidFill>
                <a:latin typeface="Roboto" panose="02000000000000000000" pitchFamily="2" charset="0"/>
              </a:rPr>
              <a:t>Emotional Wellness</a:t>
            </a:r>
            <a:r>
              <a:rPr lang="en-US" dirty="0">
                <a:solidFill>
                  <a:schemeClr val="bg2">
                    <a:lumMod val="40000"/>
                    <a:lumOff val="60000"/>
                  </a:schemeClr>
                </a:solidFill>
                <a:latin typeface="Roboto" panose="02000000000000000000" pitchFamily="2" charset="0"/>
              </a:rPr>
              <a:t>: Importance of Wellness refers to the ability to manage one's emotions and cope with stress, anxiety, and depression.</a:t>
            </a:r>
          </a:p>
          <a:p>
            <a:pPr marL="285750" indent="-285750">
              <a:buFont typeface="Wingdings" panose="05000000000000000000" pitchFamily="2" charset="2"/>
              <a:buChar char="Ø"/>
            </a:pPr>
            <a:r>
              <a:rPr lang="en-US" b="1" dirty="0">
                <a:solidFill>
                  <a:schemeClr val="bg2">
                    <a:lumMod val="40000"/>
                    <a:lumOff val="60000"/>
                  </a:schemeClr>
                </a:solidFill>
                <a:latin typeface="Roboto" panose="02000000000000000000" pitchFamily="2" charset="0"/>
              </a:rPr>
              <a:t>Social Wellness</a:t>
            </a:r>
            <a:r>
              <a:rPr lang="en-US" dirty="0">
                <a:solidFill>
                  <a:schemeClr val="bg2">
                    <a:lumMod val="40000"/>
                    <a:lumOff val="60000"/>
                  </a:schemeClr>
                </a:solidFill>
                <a:latin typeface="Roboto" panose="02000000000000000000" pitchFamily="2" charset="0"/>
              </a:rPr>
              <a:t>: Importance of Wellness refers to the ability to interact with others in positive and meaningful ways and build healthy relationships</a:t>
            </a:r>
            <a:endParaRPr lang="en-US" b="0" i="0" dirty="0">
              <a:solidFill>
                <a:schemeClr val="bg2">
                  <a:lumMod val="40000"/>
                  <a:lumOff val="60000"/>
                </a:schemeClr>
              </a:solidFill>
              <a:effectLst/>
              <a:latin typeface="Roboto" panose="02000000000000000000" pitchFamily="2" charset="0"/>
            </a:endParaRPr>
          </a:p>
        </p:txBody>
      </p:sp>
      <p:pic>
        <p:nvPicPr>
          <p:cNvPr id="6" name="Picture 5">
            <a:extLst>
              <a:ext uri="{FF2B5EF4-FFF2-40B4-BE49-F238E27FC236}">
                <a16:creationId xmlns:a16="http://schemas.microsoft.com/office/drawing/2014/main" id="{D786B3EE-EE1D-38BF-D543-2A686A60F7FE}"/>
              </a:ext>
            </a:extLst>
          </p:cNvPr>
          <p:cNvPicPr>
            <a:picLocks noChangeAspect="1"/>
          </p:cNvPicPr>
          <p:nvPr/>
        </p:nvPicPr>
        <p:blipFill>
          <a:blip r:embed="rId2"/>
          <a:stretch>
            <a:fillRect/>
          </a:stretch>
        </p:blipFill>
        <p:spPr>
          <a:xfrm>
            <a:off x="8248650" y="0"/>
            <a:ext cx="3943350" cy="3566160"/>
          </a:xfrm>
          <a:prstGeom prst="rect">
            <a:avLst/>
          </a:prstGeom>
        </p:spPr>
      </p:pic>
      <p:pic>
        <p:nvPicPr>
          <p:cNvPr id="7" name="Picture 6">
            <a:extLst>
              <a:ext uri="{FF2B5EF4-FFF2-40B4-BE49-F238E27FC236}">
                <a16:creationId xmlns:a16="http://schemas.microsoft.com/office/drawing/2014/main" id="{7FA6FCFC-726F-31BF-C49E-1C7C1046BC10}"/>
              </a:ext>
            </a:extLst>
          </p:cNvPr>
          <p:cNvPicPr>
            <a:picLocks noChangeAspect="1"/>
          </p:cNvPicPr>
          <p:nvPr/>
        </p:nvPicPr>
        <p:blipFill>
          <a:blip r:embed="rId3"/>
          <a:stretch>
            <a:fillRect/>
          </a:stretch>
        </p:blipFill>
        <p:spPr>
          <a:xfrm>
            <a:off x="8248651" y="3566160"/>
            <a:ext cx="3943350" cy="3291840"/>
          </a:xfrm>
          <a:prstGeom prst="rect">
            <a:avLst/>
          </a:prstGeom>
        </p:spPr>
      </p:pic>
    </p:spTree>
    <p:extLst>
      <p:ext uri="{BB962C8B-B14F-4D97-AF65-F5344CB8AC3E}">
        <p14:creationId xmlns:p14="http://schemas.microsoft.com/office/powerpoint/2010/main" val="21898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7" dur="500"/>
                                        <p:tgtEl>
                                          <p:spTgt spid="5">
                                            <p:txEl>
                                              <p:pRg st="1" end="1"/>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0" dur="500"/>
                                        <p:tgtEl>
                                          <p:spTgt spid="5">
                                            <p:txEl>
                                              <p:pRg st="2" end="2"/>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3" dur="500"/>
                                        <p:tgtEl>
                                          <p:spTgt spid="5">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521D72-AE8E-60FF-9E5A-22FC8C079005}"/>
              </a:ext>
            </a:extLst>
          </p:cNvPr>
          <p:cNvSpPr>
            <a:spLocks noGrp="1"/>
          </p:cNvSpPr>
          <p:nvPr>
            <p:ph idx="1"/>
          </p:nvPr>
        </p:nvSpPr>
        <p:spPr>
          <a:xfrm>
            <a:off x="249873" y="1076960"/>
            <a:ext cx="7715567" cy="5913121"/>
          </a:xfrm>
        </p:spPr>
        <p:txBody>
          <a:bodyPr/>
          <a:lstStyle/>
          <a:p>
            <a:r>
              <a:rPr lang="en-US" b="0" i="0" dirty="0">
                <a:solidFill>
                  <a:schemeClr val="bg2">
                    <a:lumMod val="40000"/>
                    <a:lumOff val="60000"/>
                  </a:schemeClr>
                </a:solidFill>
                <a:effectLst/>
                <a:latin typeface="Roboto" panose="02000000000000000000" pitchFamily="2" charset="0"/>
              </a:rPr>
              <a:t>Intellectual Wellness: Importance of Wellness refers to the ability to engage in creative and stimulating mental activities, such as learning, problem-solving, and critical thinking.</a:t>
            </a:r>
          </a:p>
          <a:p>
            <a:r>
              <a:rPr lang="en-US" b="0" i="0" dirty="0">
                <a:solidFill>
                  <a:schemeClr val="bg2">
                    <a:lumMod val="40000"/>
                    <a:lumOff val="60000"/>
                  </a:schemeClr>
                </a:solidFill>
                <a:effectLst/>
                <a:latin typeface="Roboto" panose="02000000000000000000" pitchFamily="2" charset="0"/>
              </a:rPr>
              <a:t>Occupational Wellness: Importance of Wellness refers to the satisfaction and fulfillment that comes from one's work or career.</a:t>
            </a:r>
          </a:p>
          <a:p>
            <a:r>
              <a:rPr lang="en-US" b="0" i="0" dirty="0">
                <a:solidFill>
                  <a:schemeClr val="bg2">
                    <a:lumMod val="40000"/>
                    <a:lumOff val="60000"/>
                  </a:schemeClr>
                </a:solidFill>
                <a:effectLst/>
                <a:latin typeface="Roboto" panose="02000000000000000000" pitchFamily="2" charset="0"/>
              </a:rPr>
              <a:t>Spiritual Wellness: Importance of Wellness refers to the sense of purpose and meaning that comes from a connection to a higher power, nature, or a personal belief system.</a:t>
            </a:r>
          </a:p>
          <a:p>
            <a:r>
              <a:rPr lang="en-US" b="0" i="0" dirty="0">
                <a:solidFill>
                  <a:schemeClr val="bg2">
                    <a:lumMod val="40000"/>
                    <a:lumOff val="60000"/>
                  </a:schemeClr>
                </a:solidFill>
                <a:effectLst/>
                <a:latin typeface="Roboto" panose="02000000000000000000" pitchFamily="2" charset="0"/>
              </a:rPr>
              <a:t>Environmental Wellness: Importance of Wellness refers to the impact that the environment has on our physical and mental health, and involves taking care of the planet and reducing our carbon footprint.</a:t>
            </a:r>
          </a:p>
          <a:p>
            <a:endParaRPr lang="en-IN" dirty="0"/>
          </a:p>
        </p:txBody>
      </p:sp>
      <p:pic>
        <p:nvPicPr>
          <p:cNvPr id="6" name="Picture 5">
            <a:extLst>
              <a:ext uri="{FF2B5EF4-FFF2-40B4-BE49-F238E27FC236}">
                <a16:creationId xmlns:a16="http://schemas.microsoft.com/office/drawing/2014/main" id="{4ABDAE40-83D7-1E88-E697-EDFCDA389E20}"/>
              </a:ext>
            </a:extLst>
          </p:cNvPr>
          <p:cNvPicPr>
            <a:picLocks noChangeAspect="1"/>
          </p:cNvPicPr>
          <p:nvPr/>
        </p:nvPicPr>
        <p:blipFill>
          <a:blip r:embed="rId2"/>
          <a:stretch>
            <a:fillRect/>
          </a:stretch>
        </p:blipFill>
        <p:spPr>
          <a:xfrm>
            <a:off x="7965440" y="0"/>
            <a:ext cx="4226560" cy="3068320"/>
          </a:xfrm>
          <a:prstGeom prst="rect">
            <a:avLst/>
          </a:prstGeom>
        </p:spPr>
      </p:pic>
      <p:pic>
        <p:nvPicPr>
          <p:cNvPr id="7" name="Picture 6">
            <a:extLst>
              <a:ext uri="{FF2B5EF4-FFF2-40B4-BE49-F238E27FC236}">
                <a16:creationId xmlns:a16="http://schemas.microsoft.com/office/drawing/2014/main" id="{DAC636DF-6409-1D88-A91E-6B9D80188328}"/>
              </a:ext>
            </a:extLst>
          </p:cNvPr>
          <p:cNvPicPr>
            <a:picLocks noChangeAspect="1"/>
          </p:cNvPicPr>
          <p:nvPr/>
        </p:nvPicPr>
        <p:blipFill>
          <a:blip r:embed="rId3"/>
          <a:stretch>
            <a:fillRect/>
          </a:stretch>
        </p:blipFill>
        <p:spPr>
          <a:xfrm>
            <a:off x="7965440" y="3068320"/>
            <a:ext cx="4226560" cy="3789680"/>
          </a:xfrm>
          <a:prstGeom prst="rect">
            <a:avLst/>
          </a:prstGeom>
        </p:spPr>
      </p:pic>
    </p:spTree>
    <p:extLst>
      <p:ext uri="{BB962C8B-B14F-4D97-AF65-F5344CB8AC3E}">
        <p14:creationId xmlns:p14="http://schemas.microsoft.com/office/powerpoint/2010/main" val="356606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anim calcmode="lin" valueType="num">
                                      <p:cBhvr>
                                        <p:cTn id="13"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1" end="1"/>
                                            </p:txEl>
                                          </p:spTgt>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anim calcmode="lin" valueType="num">
                                      <p:cBhvr>
                                        <p:cTn id="18"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19" dur="2000" fill="hold"/>
                                        <p:tgtEl>
                                          <p:spTgt spid="3">
                                            <p:txEl>
                                              <p:pRg st="2" end="2"/>
                                            </p:txEl>
                                          </p:spTgt>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anim calcmode="lin" valueType="num">
                                      <p:cBhvr>
                                        <p:cTn id="23"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24" dur="20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436</TotalTime>
  <Words>1450</Words>
  <Application>Microsoft Office PowerPoint</Application>
  <PresentationFormat>Widescreen</PresentationFormat>
  <Paragraphs>95</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 Rounded MT Bold</vt:lpstr>
      <vt:lpstr>Broadway</vt:lpstr>
      <vt:lpstr>Century Gothic</vt:lpstr>
      <vt:lpstr>Helvetica</vt:lpstr>
      <vt:lpstr>Manrope</vt:lpstr>
      <vt:lpstr>Roboto</vt:lpstr>
      <vt:lpstr>Wingdings</vt:lpstr>
      <vt:lpstr>Wingdings 3</vt:lpstr>
      <vt:lpstr>Work Sans</vt:lpstr>
      <vt:lpstr>Ion</vt:lpstr>
      <vt:lpstr>HEALTH &amp; WELLNESS:TIPS FOR BALANCED LIFE</vt:lpstr>
      <vt:lpstr>What is Health &amp; Wellness?</vt:lpstr>
      <vt:lpstr>IMPORTANCE OF HEALTH</vt:lpstr>
      <vt:lpstr>PowerPoint Presentation</vt:lpstr>
      <vt:lpstr>PowerPoint Presentation</vt:lpstr>
      <vt:lpstr>Factors Influencing Health</vt:lpstr>
      <vt:lpstr>How can we achieve good health? </vt:lpstr>
      <vt:lpstr>Types of Wellness</vt:lpstr>
      <vt:lpstr>PowerPoint Presentation</vt:lpstr>
      <vt:lpstr>Importance of  fitness and wellness </vt:lpstr>
      <vt:lpstr>How Does Nature Impact Our Wellbeing?</vt:lpstr>
      <vt:lpstr>PowerPoint Presentation</vt:lpstr>
      <vt:lpstr>Ways To Achieve Wellness</vt:lpstr>
      <vt:lpstr>Tips For A Balanced Life</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&amp; WELLNESS:TIPS FOR BALANCED LIFE</dc:title>
  <dc:creator>Santini swetha</dc:creator>
  <cp:lastModifiedBy>Santini swetha</cp:lastModifiedBy>
  <cp:revision>1</cp:revision>
  <dcterms:created xsi:type="dcterms:W3CDTF">2023-10-17T12:29:24Z</dcterms:created>
  <dcterms:modified xsi:type="dcterms:W3CDTF">2023-12-11T17:56:08Z</dcterms:modified>
</cp:coreProperties>
</file>